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24"/>
  </p:notesMasterIdLst>
  <p:handoutMasterIdLst>
    <p:handoutMasterId r:id="rId25"/>
  </p:handoutMasterIdLst>
  <p:sldIdLst>
    <p:sldId id="256" r:id="rId2"/>
    <p:sldId id="1513" r:id="rId3"/>
    <p:sldId id="1461" r:id="rId4"/>
    <p:sldId id="1479" r:id="rId5"/>
    <p:sldId id="1510" r:id="rId6"/>
    <p:sldId id="1462" r:id="rId7"/>
    <p:sldId id="1506" r:id="rId8"/>
    <p:sldId id="1451" r:id="rId9"/>
    <p:sldId id="1514" r:id="rId10"/>
    <p:sldId id="1426" r:id="rId11"/>
    <p:sldId id="1511" r:id="rId12"/>
    <p:sldId id="1516" r:id="rId13"/>
    <p:sldId id="1512" r:id="rId14"/>
    <p:sldId id="1515" r:id="rId15"/>
    <p:sldId id="1427" r:id="rId16"/>
    <p:sldId id="1428" r:id="rId17"/>
    <p:sldId id="1509" r:id="rId18"/>
    <p:sldId id="1429" r:id="rId19"/>
    <p:sldId id="1454" r:id="rId20"/>
    <p:sldId id="1455" r:id="rId21"/>
    <p:sldId id="1457" r:id="rId22"/>
    <p:sldId id="14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0342E"/>
    <a:srgbClr val="1B4C67"/>
    <a:srgbClr val="1A6094"/>
    <a:srgbClr val="25B1A6"/>
    <a:srgbClr val="00A77D"/>
    <a:srgbClr val="7EC297"/>
    <a:srgbClr val="6B6E6B"/>
    <a:srgbClr val="A2A6A3"/>
    <a:srgbClr val="79A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C140F-708F-AD49-B910-8F666D211A84}" v="297" dt="2025-02-07T15:57:45.300"/>
  </p1510:revLst>
</p1510:revInfo>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68"/>
    <p:restoredTop sz="85968"/>
  </p:normalViewPr>
  <p:slideViewPr>
    <p:cSldViewPr snapToGrid="0">
      <p:cViewPr varScale="1">
        <p:scale>
          <a:sx n="153" d="100"/>
          <a:sy n="153" d="100"/>
        </p:scale>
        <p:origin x="288" y="1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palakrishnan Meena, Murali" userId="da338b6e-9b70-47cb-aa7b-5a4ce1a73752" providerId="ADAL" clId="{278C140F-708F-AD49-B910-8F666D211A84}"/>
    <pc:docChg chg="custSel modSld">
      <pc:chgData name="Gopalakrishnan Meena, Murali" userId="da338b6e-9b70-47cb-aa7b-5a4ce1a73752" providerId="ADAL" clId="{278C140F-708F-AD49-B910-8F666D211A84}" dt="2025-02-07T15:58:56.238" v="860" actId="14100"/>
      <pc:docMkLst>
        <pc:docMk/>
      </pc:docMkLst>
      <pc:sldChg chg="modSp mod modAnim">
        <pc:chgData name="Gopalakrishnan Meena, Murali" userId="da338b6e-9b70-47cb-aa7b-5a4ce1a73752" providerId="ADAL" clId="{278C140F-708F-AD49-B910-8F666D211A84}" dt="2025-02-07T09:49:53.721" v="585" actId="20577"/>
        <pc:sldMkLst>
          <pc:docMk/>
          <pc:sldMk cId="3094057146" sldId="1427"/>
        </pc:sldMkLst>
        <pc:spChg chg="mod">
          <ac:chgData name="Gopalakrishnan Meena, Murali" userId="da338b6e-9b70-47cb-aa7b-5a4ce1a73752" providerId="ADAL" clId="{278C140F-708F-AD49-B910-8F666D211A84}" dt="2025-02-07T09:49:53.721" v="585" actId="20577"/>
          <ac:spMkLst>
            <pc:docMk/>
            <pc:sldMk cId="3094057146" sldId="1427"/>
            <ac:spMk id="5" creationId="{D98075B4-7D03-32B9-2857-C1DD00A150CE}"/>
          </ac:spMkLst>
        </pc:spChg>
      </pc:sldChg>
      <pc:sldChg chg="modSp mod">
        <pc:chgData name="Gopalakrishnan Meena, Murali" userId="da338b6e-9b70-47cb-aa7b-5a4ce1a73752" providerId="ADAL" clId="{278C140F-708F-AD49-B910-8F666D211A84}" dt="2025-02-07T09:37:07.825" v="200" actId="6549"/>
        <pc:sldMkLst>
          <pc:docMk/>
          <pc:sldMk cId="845297616" sldId="1428"/>
        </pc:sldMkLst>
        <pc:spChg chg="mod">
          <ac:chgData name="Gopalakrishnan Meena, Murali" userId="da338b6e-9b70-47cb-aa7b-5a4ce1a73752" providerId="ADAL" clId="{278C140F-708F-AD49-B910-8F666D211A84}" dt="2025-02-07T09:37:07.825" v="200" actId="6549"/>
          <ac:spMkLst>
            <pc:docMk/>
            <pc:sldMk cId="845297616" sldId="1428"/>
            <ac:spMk id="2" creationId="{0DC8272B-C9EF-8A15-FC5D-33209832E092}"/>
          </ac:spMkLst>
        </pc:spChg>
      </pc:sldChg>
      <pc:sldChg chg="modSp mod">
        <pc:chgData name="Gopalakrishnan Meena, Murali" userId="da338b6e-9b70-47cb-aa7b-5a4ce1a73752" providerId="ADAL" clId="{278C140F-708F-AD49-B910-8F666D211A84}" dt="2025-02-07T09:38:58.304" v="351" actId="1036"/>
        <pc:sldMkLst>
          <pc:docMk/>
          <pc:sldMk cId="3504064174" sldId="1429"/>
        </pc:sldMkLst>
        <pc:spChg chg="mod">
          <ac:chgData name="Gopalakrishnan Meena, Murali" userId="da338b6e-9b70-47cb-aa7b-5a4ce1a73752" providerId="ADAL" clId="{278C140F-708F-AD49-B910-8F666D211A84}" dt="2025-02-07T09:38:32.706" v="313" actId="20577"/>
          <ac:spMkLst>
            <pc:docMk/>
            <pc:sldMk cId="3504064174" sldId="1429"/>
            <ac:spMk id="2" creationId="{0DC8272B-C9EF-8A15-FC5D-33209832E092}"/>
          </ac:spMkLst>
        </pc:spChg>
        <pc:spChg chg="mod">
          <ac:chgData name="Gopalakrishnan Meena, Murali" userId="da338b6e-9b70-47cb-aa7b-5a4ce1a73752" providerId="ADAL" clId="{278C140F-708F-AD49-B910-8F666D211A84}" dt="2025-02-07T09:38:58.304" v="351" actId="1036"/>
          <ac:spMkLst>
            <pc:docMk/>
            <pc:sldMk cId="3504064174" sldId="1429"/>
            <ac:spMk id="4" creationId="{35E2510D-CC52-AD74-9597-06CF95742023}"/>
          </ac:spMkLst>
        </pc:spChg>
        <pc:graphicFrameChg chg="mod">
          <ac:chgData name="Gopalakrishnan Meena, Murali" userId="da338b6e-9b70-47cb-aa7b-5a4ce1a73752" providerId="ADAL" clId="{278C140F-708F-AD49-B910-8F666D211A84}" dt="2025-02-07T09:38:58.304" v="351" actId="1036"/>
          <ac:graphicFrameMkLst>
            <pc:docMk/>
            <pc:sldMk cId="3504064174" sldId="1429"/>
            <ac:graphicFrameMk id="7" creationId="{18379E7C-5B4E-C313-AF58-A02BEF1CB50C}"/>
          </ac:graphicFrameMkLst>
        </pc:graphicFrameChg>
        <pc:picChg chg="mod">
          <ac:chgData name="Gopalakrishnan Meena, Murali" userId="da338b6e-9b70-47cb-aa7b-5a4ce1a73752" providerId="ADAL" clId="{278C140F-708F-AD49-B910-8F666D211A84}" dt="2025-02-07T09:38:58.304" v="351" actId="1036"/>
          <ac:picMkLst>
            <pc:docMk/>
            <pc:sldMk cId="3504064174" sldId="1429"/>
            <ac:picMk id="16" creationId="{BE5A441B-8F28-0FAC-DC14-E7C213580604}"/>
          </ac:picMkLst>
        </pc:picChg>
        <pc:picChg chg="mod">
          <ac:chgData name="Gopalakrishnan Meena, Murali" userId="da338b6e-9b70-47cb-aa7b-5a4ce1a73752" providerId="ADAL" clId="{278C140F-708F-AD49-B910-8F666D211A84}" dt="2025-02-07T09:38:58.304" v="351" actId="1036"/>
          <ac:picMkLst>
            <pc:docMk/>
            <pc:sldMk cId="3504064174" sldId="1429"/>
            <ac:picMk id="22" creationId="{52500035-1437-DC00-14C8-69015E7DF5A8}"/>
          </ac:picMkLst>
        </pc:picChg>
      </pc:sldChg>
      <pc:sldChg chg="modSp mod">
        <pc:chgData name="Gopalakrishnan Meena, Murali" userId="da338b6e-9b70-47cb-aa7b-5a4ce1a73752" providerId="ADAL" clId="{278C140F-708F-AD49-B910-8F666D211A84}" dt="2025-02-07T09:39:15.219" v="377" actId="1036"/>
        <pc:sldMkLst>
          <pc:docMk/>
          <pc:sldMk cId="2715703979" sldId="1454"/>
        </pc:sldMkLst>
        <pc:spChg chg="mod">
          <ac:chgData name="Gopalakrishnan Meena, Murali" userId="da338b6e-9b70-47cb-aa7b-5a4ce1a73752" providerId="ADAL" clId="{278C140F-708F-AD49-B910-8F666D211A84}" dt="2025-02-07T09:38:08.269" v="272" actId="20577"/>
          <ac:spMkLst>
            <pc:docMk/>
            <pc:sldMk cId="2715703979" sldId="1454"/>
            <ac:spMk id="2" creationId="{0DC8272B-C9EF-8A15-FC5D-33209832E092}"/>
          </ac:spMkLst>
        </pc:spChg>
        <pc:spChg chg="mod">
          <ac:chgData name="Gopalakrishnan Meena, Murali" userId="da338b6e-9b70-47cb-aa7b-5a4ce1a73752" providerId="ADAL" clId="{278C140F-708F-AD49-B910-8F666D211A84}" dt="2025-02-07T09:39:15.219" v="377" actId="1036"/>
          <ac:spMkLst>
            <pc:docMk/>
            <pc:sldMk cId="2715703979" sldId="1454"/>
            <ac:spMk id="3" creationId="{73C2D4B8-9FD1-90EE-E15E-46CF9B123847}"/>
          </ac:spMkLst>
        </pc:spChg>
        <pc:picChg chg="mod">
          <ac:chgData name="Gopalakrishnan Meena, Murali" userId="da338b6e-9b70-47cb-aa7b-5a4ce1a73752" providerId="ADAL" clId="{278C140F-708F-AD49-B910-8F666D211A84}" dt="2025-02-07T09:39:15.219" v="377" actId="1036"/>
          <ac:picMkLst>
            <pc:docMk/>
            <pc:sldMk cId="2715703979" sldId="1454"/>
            <ac:picMk id="6" creationId="{821AD6C0-4C47-D3AA-1227-D906F18F81C9}"/>
          </ac:picMkLst>
        </pc:picChg>
        <pc:picChg chg="mod">
          <ac:chgData name="Gopalakrishnan Meena, Murali" userId="da338b6e-9b70-47cb-aa7b-5a4ce1a73752" providerId="ADAL" clId="{278C140F-708F-AD49-B910-8F666D211A84}" dt="2025-02-07T09:39:15.219" v="377" actId="1036"/>
          <ac:picMkLst>
            <pc:docMk/>
            <pc:sldMk cId="2715703979" sldId="1454"/>
            <ac:picMk id="8" creationId="{EBD6972A-C803-AC92-7934-450310DD4353}"/>
          </ac:picMkLst>
        </pc:picChg>
      </pc:sldChg>
      <pc:sldChg chg="modSp mod">
        <pc:chgData name="Gopalakrishnan Meena, Murali" userId="da338b6e-9b70-47cb-aa7b-5a4ce1a73752" providerId="ADAL" clId="{278C140F-708F-AD49-B910-8F666D211A84}" dt="2025-02-07T09:39:26.088" v="393" actId="1036"/>
        <pc:sldMkLst>
          <pc:docMk/>
          <pc:sldMk cId="2691141831" sldId="1455"/>
        </pc:sldMkLst>
        <pc:spChg chg="mod">
          <ac:chgData name="Gopalakrishnan Meena, Murali" userId="da338b6e-9b70-47cb-aa7b-5a4ce1a73752" providerId="ADAL" clId="{278C140F-708F-AD49-B910-8F666D211A84}" dt="2025-02-07T09:37:33.277" v="222" actId="6549"/>
          <ac:spMkLst>
            <pc:docMk/>
            <pc:sldMk cId="2691141831" sldId="1455"/>
            <ac:spMk id="2" creationId="{0DC8272B-C9EF-8A15-FC5D-33209832E092}"/>
          </ac:spMkLst>
        </pc:spChg>
        <pc:spChg chg="mod">
          <ac:chgData name="Gopalakrishnan Meena, Murali" userId="da338b6e-9b70-47cb-aa7b-5a4ce1a73752" providerId="ADAL" clId="{278C140F-708F-AD49-B910-8F666D211A84}" dt="2025-02-07T09:39:26.088" v="393" actId="1036"/>
          <ac:spMkLst>
            <pc:docMk/>
            <pc:sldMk cId="2691141831" sldId="1455"/>
            <ac:spMk id="3" creationId="{73C2D4B8-9FD1-90EE-E15E-46CF9B123847}"/>
          </ac:spMkLst>
        </pc:spChg>
        <pc:spChg chg="mod">
          <ac:chgData name="Gopalakrishnan Meena, Murali" userId="da338b6e-9b70-47cb-aa7b-5a4ce1a73752" providerId="ADAL" clId="{278C140F-708F-AD49-B910-8F666D211A84}" dt="2025-02-07T09:39:26.088" v="393" actId="1036"/>
          <ac:spMkLst>
            <pc:docMk/>
            <pc:sldMk cId="2691141831" sldId="1455"/>
            <ac:spMk id="10" creationId="{C0A984D7-37DE-A4BB-6B86-2935E9C1989A}"/>
          </ac:spMkLst>
        </pc:spChg>
        <pc:picChg chg="mod">
          <ac:chgData name="Gopalakrishnan Meena, Murali" userId="da338b6e-9b70-47cb-aa7b-5a4ce1a73752" providerId="ADAL" clId="{278C140F-708F-AD49-B910-8F666D211A84}" dt="2025-02-07T09:39:26.088" v="393" actId="1036"/>
          <ac:picMkLst>
            <pc:docMk/>
            <pc:sldMk cId="2691141831" sldId="1455"/>
            <ac:picMk id="5" creationId="{DFCD6A7C-7790-FBE3-97A7-65DB4C8D161E}"/>
          </ac:picMkLst>
        </pc:picChg>
        <pc:picChg chg="mod">
          <ac:chgData name="Gopalakrishnan Meena, Murali" userId="da338b6e-9b70-47cb-aa7b-5a4ce1a73752" providerId="ADAL" clId="{278C140F-708F-AD49-B910-8F666D211A84}" dt="2025-02-07T09:39:26.088" v="393" actId="1036"/>
          <ac:picMkLst>
            <pc:docMk/>
            <pc:sldMk cId="2691141831" sldId="1455"/>
            <ac:picMk id="7" creationId="{3BFC59D3-71DE-851E-9DAA-F06FB7CF13EE}"/>
          </ac:picMkLst>
        </pc:picChg>
        <pc:picChg chg="mod">
          <ac:chgData name="Gopalakrishnan Meena, Murali" userId="da338b6e-9b70-47cb-aa7b-5a4ce1a73752" providerId="ADAL" clId="{278C140F-708F-AD49-B910-8F666D211A84}" dt="2025-02-07T09:39:26.088" v="393" actId="1036"/>
          <ac:picMkLst>
            <pc:docMk/>
            <pc:sldMk cId="2691141831" sldId="1455"/>
            <ac:picMk id="9" creationId="{3465BB18-2DD5-AAD9-E67C-DED80ED52DFE}"/>
          </ac:picMkLst>
        </pc:picChg>
        <pc:picChg chg="mod">
          <ac:chgData name="Gopalakrishnan Meena, Murali" userId="da338b6e-9b70-47cb-aa7b-5a4ce1a73752" providerId="ADAL" clId="{278C140F-708F-AD49-B910-8F666D211A84}" dt="2025-02-07T09:39:26.088" v="393" actId="1036"/>
          <ac:picMkLst>
            <pc:docMk/>
            <pc:sldMk cId="2691141831" sldId="1455"/>
            <ac:picMk id="12" creationId="{F117E2C3-054D-779B-DB35-A402F3CC71B3}"/>
          </ac:picMkLst>
        </pc:picChg>
      </pc:sldChg>
      <pc:sldChg chg="modSp mod">
        <pc:chgData name="Gopalakrishnan Meena, Murali" userId="da338b6e-9b70-47cb-aa7b-5a4ce1a73752" providerId="ADAL" clId="{278C140F-708F-AD49-B910-8F666D211A84}" dt="2025-02-07T09:34:16.981" v="185" actId="1035"/>
        <pc:sldMkLst>
          <pc:docMk/>
          <pc:sldMk cId="990269342" sldId="1460"/>
        </pc:sldMkLst>
        <pc:picChg chg="mod">
          <ac:chgData name="Gopalakrishnan Meena, Murali" userId="da338b6e-9b70-47cb-aa7b-5a4ce1a73752" providerId="ADAL" clId="{278C140F-708F-AD49-B910-8F666D211A84}" dt="2025-02-07T09:34:16.981" v="185" actId="1035"/>
          <ac:picMkLst>
            <pc:docMk/>
            <pc:sldMk cId="990269342" sldId="1460"/>
            <ac:picMk id="3" creationId="{8247CE6A-0FF1-86F2-F837-46B0715C2C12}"/>
          </ac:picMkLst>
        </pc:picChg>
        <pc:picChg chg="mod">
          <ac:chgData name="Gopalakrishnan Meena, Murali" userId="da338b6e-9b70-47cb-aa7b-5a4ce1a73752" providerId="ADAL" clId="{278C140F-708F-AD49-B910-8F666D211A84}" dt="2025-02-07T09:34:16.981" v="185" actId="1035"/>
          <ac:picMkLst>
            <pc:docMk/>
            <pc:sldMk cId="990269342" sldId="1460"/>
            <ac:picMk id="4" creationId="{728F04F6-6B2C-5569-FAEC-78641FD7DFEA}"/>
          </ac:picMkLst>
        </pc:picChg>
        <pc:picChg chg="mod">
          <ac:chgData name="Gopalakrishnan Meena, Murali" userId="da338b6e-9b70-47cb-aa7b-5a4ce1a73752" providerId="ADAL" clId="{278C140F-708F-AD49-B910-8F666D211A84}" dt="2025-02-07T09:34:16.981" v="185" actId="1035"/>
          <ac:picMkLst>
            <pc:docMk/>
            <pc:sldMk cId="990269342" sldId="1460"/>
            <ac:picMk id="13" creationId="{891BD7A9-00FF-5109-00FD-97B46D52A543}"/>
          </ac:picMkLst>
        </pc:picChg>
        <pc:picChg chg="mod">
          <ac:chgData name="Gopalakrishnan Meena, Murali" userId="da338b6e-9b70-47cb-aa7b-5a4ce1a73752" providerId="ADAL" clId="{278C140F-708F-AD49-B910-8F666D211A84}" dt="2025-02-07T09:34:16.981" v="185" actId="1035"/>
          <ac:picMkLst>
            <pc:docMk/>
            <pc:sldMk cId="990269342" sldId="1460"/>
            <ac:picMk id="22" creationId="{69081C07-A644-3BA8-E3AA-2BA0EE0DF296}"/>
          </ac:picMkLst>
        </pc:picChg>
        <pc:picChg chg="mod">
          <ac:chgData name="Gopalakrishnan Meena, Murali" userId="da338b6e-9b70-47cb-aa7b-5a4ce1a73752" providerId="ADAL" clId="{278C140F-708F-AD49-B910-8F666D211A84}" dt="2025-02-07T09:34:16.981" v="185" actId="1035"/>
          <ac:picMkLst>
            <pc:docMk/>
            <pc:sldMk cId="990269342" sldId="1460"/>
            <ac:picMk id="25" creationId="{5894385B-429C-EB4E-C3AD-01CDAFB98E00}"/>
          </ac:picMkLst>
        </pc:picChg>
        <pc:picChg chg="mod">
          <ac:chgData name="Gopalakrishnan Meena, Murali" userId="da338b6e-9b70-47cb-aa7b-5a4ce1a73752" providerId="ADAL" clId="{278C140F-708F-AD49-B910-8F666D211A84}" dt="2025-02-07T09:34:16.981" v="185" actId="1035"/>
          <ac:picMkLst>
            <pc:docMk/>
            <pc:sldMk cId="990269342" sldId="1460"/>
            <ac:picMk id="27" creationId="{6C5E5001-F6DB-12D3-C397-D9C4F5EE3565}"/>
          </ac:picMkLst>
        </pc:picChg>
        <pc:picChg chg="mod">
          <ac:chgData name="Gopalakrishnan Meena, Murali" userId="da338b6e-9b70-47cb-aa7b-5a4ce1a73752" providerId="ADAL" clId="{278C140F-708F-AD49-B910-8F666D211A84}" dt="2025-02-07T09:34:16.981" v="185" actId="1035"/>
          <ac:picMkLst>
            <pc:docMk/>
            <pc:sldMk cId="990269342" sldId="1460"/>
            <ac:picMk id="31" creationId="{8D05A58F-EF5C-0C83-CF2D-FB5EA2795186}"/>
          </ac:picMkLst>
        </pc:picChg>
        <pc:picChg chg="mod">
          <ac:chgData name="Gopalakrishnan Meena, Murali" userId="da338b6e-9b70-47cb-aa7b-5a4ce1a73752" providerId="ADAL" clId="{278C140F-708F-AD49-B910-8F666D211A84}" dt="2025-02-07T09:34:16.981" v="185" actId="1035"/>
          <ac:picMkLst>
            <pc:docMk/>
            <pc:sldMk cId="990269342" sldId="1460"/>
            <ac:picMk id="34" creationId="{B22677A8-77F7-4A1D-3DBA-89BCA01FCB03}"/>
          </ac:picMkLst>
        </pc:picChg>
      </pc:sldChg>
      <pc:sldChg chg="addSp modSp mod modAnim">
        <pc:chgData name="Gopalakrishnan Meena, Murali" userId="da338b6e-9b70-47cb-aa7b-5a4ce1a73752" providerId="ADAL" clId="{278C140F-708F-AD49-B910-8F666D211A84}" dt="2025-02-07T09:29:52.237" v="104"/>
        <pc:sldMkLst>
          <pc:docMk/>
          <pc:sldMk cId="2243707317" sldId="1479"/>
        </pc:sldMkLst>
        <pc:spChg chg="mod">
          <ac:chgData name="Gopalakrishnan Meena, Murali" userId="da338b6e-9b70-47cb-aa7b-5a4ce1a73752" providerId="ADAL" clId="{278C140F-708F-AD49-B910-8F666D211A84}" dt="2025-02-07T09:28:25.400" v="63" actId="1076"/>
          <ac:spMkLst>
            <pc:docMk/>
            <pc:sldMk cId="2243707317" sldId="1479"/>
            <ac:spMk id="3" creationId="{6B22FAD6-94AD-B2A1-CC49-33D50CB0E0F6}"/>
          </ac:spMkLst>
        </pc:spChg>
        <pc:spChg chg="mod">
          <ac:chgData name="Gopalakrishnan Meena, Murali" userId="da338b6e-9b70-47cb-aa7b-5a4ce1a73752" providerId="ADAL" clId="{278C140F-708F-AD49-B910-8F666D211A84}" dt="2025-02-07T09:28:25.400" v="63" actId="1076"/>
          <ac:spMkLst>
            <pc:docMk/>
            <pc:sldMk cId="2243707317" sldId="1479"/>
            <ac:spMk id="5" creationId="{200205B8-92D1-917B-C273-EBFDFB6E1B79}"/>
          </ac:spMkLst>
        </pc:spChg>
        <pc:spChg chg="mod">
          <ac:chgData name="Gopalakrishnan Meena, Murali" userId="da338b6e-9b70-47cb-aa7b-5a4ce1a73752" providerId="ADAL" clId="{278C140F-708F-AD49-B910-8F666D211A84}" dt="2025-02-07T09:28:25.400" v="63" actId="1076"/>
          <ac:spMkLst>
            <pc:docMk/>
            <pc:sldMk cId="2243707317" sldId="1479"/>
            <ac:spMk id="6" creationId="{ED794C55-9A00-4ACE-8207-28466EF66732}"/>
          </ac:spMkLst>
        </pc:spChg>
        <pc:spChg chg="add mod">
          <ac:chgData name="Gopalakrishnan Meena, Murali" userId="da338b6e-9b70-47cb-aa7b-5a4ce1a73752" providerId="ADAL" clId="{278C140F-708F-AD49-B910-8F666D211A84}" dt="2025-02-07T09:29:44.498" v="103" actId="1076"/>
          <ac:spMkLst>
            <pc:docMk/>
            <pc:sldMk cId="2243707317" sldId="1479"/>
            <ac:spMk id="7" creationId="{31411486-9257-94D5-D377-5CFDB5F01884}"/>
          </ac:spMkLst>
        </pc:spChg>
        <pc:picChg chg="mod">
          <ac:chgData name="Gopalakrishnan Meena, Murali" userId="da338b6e-9b70-47cb-aa7b-5a4ce1a73752" providerId="ADAL" clId="{278C140F-708F-AD49-B910-8F666D211A84}" dt="2025-02-07T09:28:25.400" v="63" actId="1076"/>
          <ac:picMkLst>
            <pc:docMk/>
            <pc:sldMk cId="2243707317" sldId="1479"/>
            <ac:picMk id="4" creationId="{84915A67-5E42-26D9-0489-215C7539A077}"/>
          </ac:picMkLst>
        </pc:picChg>
        <pc:picChg chg="mod">
          <ac:chgData name="Gopalakrishnan Meena, Murali" userId="da338b6e-9b70-47cb-aa7b-5a4ce1a73752" providerId="ADAL" clId="{278C140F-708F-AD49-B910-8F666D211A84}" dt="2025-02-07T09:28:25.400" v="63" actId="1076"/>
          <ac:picMkLst>
            <pc:docMk/>
            <pc:sldMk cId="2243707317" sldId="1479"/>
            <ac:picMk id="8" creationId="{87627759-ED28-C189-5C22-EF75449D37FF}"/>
          </ac:picMkLst>
        </pc:picChg>
        <pc:picChg chg="mod">
          <ac:chgData name="Gopalakrishnan Meena, Murali" userId="da338b6e-9b70-47cb-aa7b-5a4ce1a73752" providerId="ADAL" clId="{278C140F-708F-AD49-B910-8F666D211A84}" dt="2025-02-07T09:28:33.224" v="64" actId="1076"/>
          <ac:picMkLst>
            <pc:docMk/>
            <pc:sldMk cId="2243707317" sldId="1479"/>
            <ac:picMk id="12" creationId="{5B718F22-1A42-CE9A-59FB-C44594191092}"/>
          </ac:picMkLst>
        </pc:picChg>
      </pc:sldChg>
      <pc:sldChg chg="modSp mod">
        <pc:chgData name="Gopalakrishnan Meena, Murali" userId="da338b6e-9b70-47cb-aa7b-5a4ce1a73752" providerId="ADAL" clId="{278C140F-708F-AD49-B910-8F666D211A84}" dt="2025-02-07T09:32:06.176" v="108" actId="6549"/>
        <pc:sldMkLst>
          <pc:docMk/>
          <pc:sldMk cId="3672773825" sldId="1506"/>
        </pc:sldMkLst>
        <pc:spChg chg="mod">
          <ac:chgData name="Gopalakrishnan Meena, Murali" userId="da338b6e-9b70-47cb-aa7b-5a4ce1a73752" providerId="ADAL" clId="{278C140F-708F-AD49-B910-8F666D211A84}" dt="2025-02-07T09:32:06.176" v="108" actId="6549"/>
          <ac:spMkLst>
            <pc:docMk/>
            <pc:sldMk cId="3672773825" sldId="1506"/>
            <ac:spMk id="5" creationId="{CB451401-8DE7-D401-3796-298EE5889ADE}"/>
          </ac:spMkLst>
        </pc:spChg>
        <pc:spChg chg="mod">
          <ac:chgData name="Gopalakrishnan Meena, Murali" userId="da338b6e-9b70-47cb-aa7b-5a4ce1a73752" providerId="ADAL" clId="{278C140F-708F-AD49-B910-8F666D211A84}" dt="2025-02-07T08:54:32.774" v="25" actId="1076"/>
          <ac:spMkLst>
            <pc:docMk/>
            <pc:sldMk cId="3672773825" sldId="1506"/>
            <ac:spMk id="8" creationId="{E5A37839-784B-4C9D-22B0-A868F518B24A}"/>
          </ac:spMkLst>
        </pc:spChg>
      </pc:sldChg>
      <pc:sldChg chg="modSp mod">
        <pc:chgData name="Gopalakrishnan Meena, Murali" userId="da338b6e-9b70-47cb-aa7b-5a4ce1a73752" providerId="ADAL" clId="{278C140F-708F-AD49-B910-8F666D211A84}" dt="2025-02-07T10:00:01.286" v="763" actId="6549"/>
        <pc:sldMkLst>
          <pc:docMk/>
          <pc:sldMk cId="2171639834" sldId="1509"/>
        </pc:sldMkLst>
        <pc:spChg chg="mod">
          <ac:chgData name="Gopalakrishnan Meena, Murali" userId="da338b6e-9b70-47cb-aa7b-5a4ce1a73752" providerId="ADAL" clId="{278C140F-708F-AD49-B910-8F666D211A84}" dt="2025-02-07T10:00:01.286" v="763" actId="6549"/>
          <ac:spMkLst>
            <pc:docMk/>
            <pc:sldMk cId="2171639834" sldId="1509"/>
            <ac:spMk id="3" creationId="{7EFF4CC7-C4A7-D1E0-3DA4-08C706CE1028}"/>
          </ac:spMkLst>
        </pc:spChg>
        <pc:spChg chg="mod">
          <ac:chgData name="Gopalakrishnan Meena, Murali" userId="da338b6e-9b70-47cb-aa7b-5a4ce1a73752" providerId="ADAL" clId="{278C140F-708F-AD49-B910-8F666D211A84}" dt="2025-02-07T09:57:09.964" v="759" actId="114"/>
          <ac:spMkLst>
            <pc:docMk/>
            <pc:sldMk cId="2171639834" sldId="1509"/>
            <ac:spMk id="4" creationId="{12392A15-340B-6152-74E2-0CBE6CE04DA9}"/>
          </ac:spMkLst>
        </pc:spChg>
      </pc:sldChg>
      <pc:sldChg chg="modSp mod modAnim">
        <pc:chgData name="Gopalakrishnan Meena, Murali" userId="da338b6e-9b70-47cb-aa7b-5a4ce1a73752" providerId="ADAL" clId="{278C140F-708F-AD49-B910-8F666D211A84}" dt="2025-02-07T11:55:55.671" v="822"/>
        <pc:sldMkLst>
          <pc:docMk/>
          <pc:sldMk cId="1092066752" sldId="1511"/>
        </pc:sldMkLst>
        <pc:spChg chg="mod">
          <ac:chgData name="Gopalakrishnan Meena, Murali" userId="da338b6e-9b70-47cb-aa7b-5a4ce1a73752" providerId="ADAL" clId="{278C140F-708F-AD49-B910-8F666D211A84}" dt="2025-02-07T11:54:29.222" v="814" actId="20577"/>
          <ac:spMkLst>
            <pc:docMk/>
            <pc:sldMk cId="1092066752" sldId="1511"/>
            <ac:spMk id="4" creationId="{6B233C76-D34E-B9BD-B0DC-711A3F774C0C}"/>
          </ac:spMkLst>
        </pc:spChg>
        <pc:grpChg chg="mod">
          <ac:chgData name="Gopalakrishnan Meena, Murali" userId="da338b6e-9b70-47cb-aa7b-5a4ce1a73752" providerId="ADAL" clId="{278C140F-708F-AD49-B910-8F666D211A84}" dt="2025-02-07T11:55:03.240" v="817" actId="1076"/>
          <ac:grpSpMkLst>
            <pc:docMk/>
            <pc:sldMk cId="1092066752" sldId="1511"/>
            <ac:grpSpMk id="9" creationId="{7CE2BD97-6BDC-B84D-68FC-503DB99AE56B}"/>
          </ac:grpSpMkLst>
        </pc:grpChg>
        <pc:grpChg chg="mod">
          <ac:chgData name="Gopalakrishnan Meena, Murali" userId="da338b6e-9b70-47cb-aa7b-5a4ce1a73752" providerId="ADAL" clId="{278C140F-708F-AD49-B910-8F666D211A84}" dt="2025-02-07T11:55:17.166" v="819" actId="1076"/>
          <ac:grpSpMkLst>
            <pc:docMk/>
            <pc:sldMk cId="1092066752" sldId="1511"/>
            <ac:grpSpMk id="12" creationId="{393C6951-1CF2-A872-6A7A-B1EECBE37848}"/>
          </ac:grpSpMkLst>
        </pc:grpChg>
        <pc:grpChg chg="mod">
          <ac:chgData name="Gopalakrishnan Meena, Murali" userId="da338b6e-9b70-47cb-aa7b-5a4ce1a73752" providerId="ADAL" clId="{278C140F-708F-AD49-B910-8F666D211A84}" dt="2025-02-07T11:55:11.110" v="818" actId="1076"/>
          <ac:grpSpMkLst>
            <pc:docMk/>
            <pc:sldMk cId="1092066752" sldId="1511"/>
            <ac:grpSpMk id="13" creationId="{16BACF31-AEA1-135A-9A36-AEA3547581EA}"/>
          </ac:grpSpMkLst>
        </pc:grpChg>
      </pc:sldChg>
      <pc:sldChg chg="modAnim">
        <pc:chgData name="Gopalakrishnan Meena, Murali" userId="da338b6e-9b70-47cb-aa7b-5a4ce1a73752" providerId="ADAL" clId="{278C140F-708F-AD49-B910-8F666D211A84}" dt="2025-02-07T09:22:41.137" v="56"/>
        <pc:sldMkLst>
          <pc:docMk/>
          <pc:sldMk cId="2077519423" sldId="1512"/>
        </pc:sldMkLst>
      </pc:sldChg>
      <pc:sldChg chg="modSp mod">
        <pc:chgData name="Gopalakrishnan Meena, Murali" userId="da338b6e-9b70-47cb-aa7b-5a4ce1a73752" providerId="ADAL" clId="{278C140F-708F-AD49-B910-8F666D211A84}" dt="2025-02-07T08:37:06.320" v="11" actId="20577"/>
        <pc:sldMkLst>
          <pc:docMk/>
          <pc:sldMk cId="3180793867" sldId="1513"/>
        </pc:sldMkLst>
        <pc:spChg chg="mod">
          <ac:chgData name="Gopalakrishnan Meena, Murali" userId="da338b6e-9b70-47cb-aa7b-5a4ce1a73752" providerId="ADAL" clId="{278C140F-708F-AD49-B910-8F666D211A84}" dt="2025-02-07T08:37:06.320" v="11" actId="20577"/>
          <ac:spMkLst>
            <pc:docMk/>
            <pc:sldMk cId="3180793867" sldId="1513"/>
            <ac:spMk id="3" creationId="{0DAD4E05-5B1E-EEAA-9A43-DAB2A7497855}"/>
          </ac:spMkLst>
        </pc:spChg>
      </pc:sldChg>
      <pc:sldChg chg="modSp mod">
        <pc:chgData name="Gopalakrishnan Meena, Murali" userId="da338b6e-9b70-47cb-aa7b-5a4ce1a73752" providerId="ADAL" clId="{278C140F-708F-AD49-B910-8F666D211A84}" dt="2025-02-07T08:37:27.003" v="17" actId="20577"/>
        <pc:sldMkLst>
          <pc:docMk/>
          <pc:sldMk cId="1655630430" sldId="1514"/>
        </pc:sldMkLst>
        <pc:spChg chg="mod">
          <ac:chgData name="Gopalakrishnan Meena, Murali" userId="da338b6e-9b70-47cb-aa7b-5a4ce1a73752" providerId="ADAL" clId="{278C140F-708F-AD49-B910-8F666D211A84}" dt="2025-02-07T08:37:27.003" v="17" actId="20577"/>
          <ac:spMkLst>
            <pc:docMk/>
            <pc:sldMk cId="1655630430" sldId="1514"/>
            <ac:spMk id="3" creationId="{A05B4839-8E65-3312-13DE-8AF8DE681A31}"/>
          </ac:spMkLst>
        </pc:spChg>
      </pc:sldChg>
      <pc:sldChg chg="addSp delSp modSp mod delAnim modAnim">
        <pc:chgData name="Gopalakrishnan Meena, Murali" userId="da338b6e-9b70-47cb-aa7b-5a4ce1a73752" providerId="ADAL" clId="{278C140F-708F-AD49-B910-8F666D211A84}" dt="2025-02-07T15:58:56.238" v="860" actId="14100"/>
        <pc:sldMkLst>
          <pc:docMk/>
          <pc:sldMk cId="1685281516" sldId="1516"/>
        </pc:sldMkLst>
        <pc:spChg chg="add mod">
          <ac:chgData name="Gopalakrishnan Meena, Murali" userId="da338b6e-9b70-47cb-aa7b-5a4ce1a73752" providerId="ADAL" clId="{278C140F-708F-AD49-B910-8F666D211A84}" dt="2025-02-07T15:58:56.238" v="860" actId="14100"/>
          <ac:spMkLst>
            <pc:docMk/>
            <pc:sldMk cId="1685281516" sldId="1516"/>
            <ac:spMk id="3" creationId="{0FFD5D69-187E-D3C1-A930-29619E96995A}"/>
          </ac:spMkLst>
        </pc:spChg>
        <pc:spChg chg="mod">
          <ac:chgData name="Gopalakrishnan Meena, Murali" userId="da338b6e-9b70-47cb-aa7b-5a4ce1a73752" providerId="ADAL" clId="{278C140F-708F-AD49-B910-8F666D211A84}" dt="2025-02-07T09:17:34.134" v="45" actId="6549"/>
          <ac:spMkLst>
            <pc:docMk/>
            <pc:sldMk cId="1685281516" sldId="1516"/>
            <ac:spMk id="4" creationId="{FB77C0E9-6A7F-7FC2-D8F2-61E6B05AE15C}"/>
          </ac:spMkLst>
        </pc:spChg>
        <pc:spChg chg="mod">
          <ac:chgData name="Gopalakrishnan Meena, Murali" userId="da338b6e-9b70-47cb-aa7b-5a4ce1a73752" providerId="ADAL" clId="{278C140F-708F-AD49-B910-8F666D211A84}" dt="2025-02-07T15:58:16.171" v="855" actId="14100"/>
          <ac:spMkLst>
            <pc:docMk/>
            <pc:sldMk cId="1685281516" sldId="1516"/>
            <ac:spMk id="6" creationId="{5C52B676-ECF5-B57D-1BD4-F9FC1918BDD5}"/>
          </ac:spMkLst>
        </pc:spChg>
        <pc:spChg chg="mod">
          <ac:chgData name="Gopalakrishnan Meena, Murali" userId="da338b6e-9b70-47cb-aa7b-5a4ce1a73752" providerId="ADAL" clId="{278C140F-708F-AD49-B910-8F666D211A84}" dt="2025-02-07T15:58:27.581" v="856" actId="14100"/>
          <ac:spMkLst>
            <pc:docMk/>
            <pc:sldMk cId="1685281516" sldId="1516"/>
            <ac:spMk id="11" creationId="{8380A5A4-4D66-231C-9B6E-819FE01642CD}"/>
          </ac:spMkLst>
        </pc:spChg>
        <pc:spChg chg="mod">
          <ac:chgData name="Gopalakrishnan Meena, Murali" userId="da338b6e-9b70-47cb-aa7b-5a4ce1a73752" providerId="ADAL" clId="{278C140F-708F-AD49-B910-8F666D211A84}" dt="2025-02-07T15:56:53.183" v="846" actId="1038"/>
          <ac:spMkLst>
            <pc:docMk/>
            <pc:sldMk cId="1685281516" sldId="1516"/>
            <ac:spMk id="13" creationId="{226371AC-D40C-0C10-4589-AADE90B9592C}"/>
          </ac:spMkLst>
        </pc:spChg>
        <pc:spChg chg="mod">
          <ac:chgData name="Gopalakrishnan Meena, Murali" userId="da338b6e-9b70-47cb-aa7b-5a4ce1a73752" providerId="ADAL" clId="{278C140F-708F-AD49-B910-8F666D211A84}" dt="2025-02-07T15:57:16.594" v="852" actId="1038"/>
          <ac:spMkLst>
            <pc:docMk/>
            <pc:sldMk cId="1685281516" sldId="1516"/>
            <ac:spMk id="14" creationId="{8036BB24-257E-FF95-B59F-E548C2307761}"/>
          </ac:spMkLst>
        </pc:spChg>
        <pc:spChg chg="mod">
          <ac:chgData name="Gopalakrishnan Meena, Murali" userId="da338b6e-9b70-47cb-aa7b-5a4ce1a73752" providerId="ADAL" clId="{278C140F-708F-AD49-B910-8F666D211A84}" dt="2025-02-07T15:56:53.183" v="846" actId="1038"/>
          <ac:spMkLst>
            <pc:docMk/>
            <pc:sldMk cId="1685281516" sldId="1516"/>
            <ac:spMk id="15" creationId="{FB52359B-F90B-CD2C-952E-15C5A9D219A6}"/>
          </ac:spMkLst>
        </pc:spChg>
        <pc:spChg chg="mod">
          <ac:chgData name="Gopalakrishnan Meena, Murali" userId="da338b6e-9b70-47cb-aa7b-5a4ce1a73752" providerId="ADAL" clId="{278C140F-708F-AD49-B910-8F666D211A84}" dt="2025-02-07T15:57:16.594" v="852" actId="1038"/>
          <ac:spMkLst>
            <pc:docMk/>
            <pc:sldMk cId="1685281516" sldId="1516"/>
            <ac:spMk id="16" creationId="{252F0AAA-3BFE-C9B1-1FFC-A98659E6454F}"/>
          </ac:spMkLst>
        </pc:spChg>
        <pc:spChg chg="mod">
          <ac:chgData name="Gopalakrishnan Meena, Murali" userId="da338b6e-9b70-47cb-aa7b-5a4ce1a73752" providerId="ADAL" clId="{278C140F-708F-AD49-B910-8F666D211A84}" dt="2025-02-07T15:58:37.269" v="857" actId="14100"/>
          <ac:spMkLst>
            <pc:docMk/>
            <pc:sldMk cId="1685281516" sldId="1516"/>
            <ac:spMk id="19" creationId="{25FB0451-7E6D-06B1-3080-9AD07325F12C}"/>
          </ac:spMkLst>
        </pc:spChg>
        <pc:picChg chg="add mod">
          <ac:chgData name="Gopalakrishnan Meena, Murali" userId="da338b6e-9b70-47cb-aa7b-5a4ce1a73752" providerId="ADAL" clId="{278C140F-708F-AD49-B910-8F666D211A84}" dt="2025-02-07T15:57:45.299" v="854" actId="167"/>
          <ac:picMkLst>
            <pc:docMk/>
            <pc:sldMk cId="1685281516" sldId="1516"/>
            <ac:picMk id="5" creationId="{58C4C780-FAAD-8A5E-C9A7-9AC5CFAA5C03}"/>
          </ac:picMkLst>
        </pc:picChg>
        <pc:picChg chg="del">
          <ac:chgData name="Gopalakrishnan Meena, Murali" userId="da338b6e-9b70-47cb-aa7b-5a4ce1a73752" providerId="ADAL" clId="{278C140F-708F-AD49-B910-8F666D211A84}" dt="2025-02-07T15:55:31.942" v="827" actId="478"/>
          <ac:picMkLst>
            <pc:docMk/>
            <pc:sldMk cId="1685281516" sldId="1516"/>
            <ac:picMk id="18" creationId="{E5D1E0F1-7B67-9429-1463-BE5BCF07E63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2/7/25</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1</a:t>
            </a:fld>
            <a:endParaRPr lang="en-US" dirty="0"/>
          </a:p>
        </p:txBody>
      </p:sp>
    </p:spTree>
    <p:extLst>
      <p:ext uri="{BB962C8B-B14F-4D97-AF65-F5344CB8AC3E}">
        <p14:creationId xmlns:p14="http://schemas.microsoft.com/office/powerpoint/2010/main" val="3748648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62658-FB5D-5352-B66B-F4C55729AE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83FC10-5F2C-F296-2CF2-6963BAC0AC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FC7CF-DB2C-996C-66CC-F39B6AB0F8EA}"/>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956229A6-96E6-D3C9-DF3E-7FF3461B7B1C}"/>
              </a:ext>
            </a:extLst>
          </p:cNvPr>
          <p:cNvSpPr>
            <a:spLocks noGrp="1"/>
          </p:cNvSpPr>
          <p:nvPr>
            <p:ph type="sldNum" sz="quarter" idx="5"/>
          </p:nvPr>
        </p:nvSpPr>
        <p:spPr/>
        <p:txBody>
          <a:bodyPr/>
          <a:lstStyle/>
          <a:p>
            <a:fld id="{DBFF095A-F86B-4B29-8A9F-DF3D3D1F3E2A}" type="slidenum">
              <a:rPr lang="en-US" smtClean="0"/>
              <a:pPr/>
              <a:t>12</a:t>
            </a:fld>
            <a:endParaRPr lang="en-US" dirty="0"/>
          </a:p>
        </p:txBody>
      </p:sp>
    </p:spTree>
    <p:extLst>
      <p:ext uri="{BB962C8B-B14F-4D97-AF65-F5344CB8AC3E}">
        <p14:creationId xmlns:p14="http://schemas.microsoft.com/office/powerpoint/2010/main" val="1842246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26F06-0F24-1FAF-BC4A-0FCB26321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ED033-26F7-F2BC-E074-0FA9EE982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41FB84-7B23-D527-F971-71899E14651E}"/>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C0267A6-CC87-C01C-78B5-FC1CF356F746}"/>
              </a:ext>
            </a:extLst>
          </p:cNvPr>
          <p:cNvSpPr>
            <a:spLocks noGrp="1"/>
          </p:cNvSpPr>
          <p:nvPr>
            <p:ph type="sldNum" sz="quarter" idx="5"/>
          </p:nvPr>
        </p:nvSpPr>
        <p:spPr/>
        <p:txBody>
          <a:bodyPr/>
          <a:lstStyle/>
          <a:p>
            <a:fld id="{DBFF095A-F86B-4B29-8A9F-DF3D3D1F3E2A}" type="slidenum">
              <a:rPr lang="en-US" smtClean="0"/>
              <a:pPr/>
              <a:t>13</a:t>
            </a:fld>
            <a:endParaRPr lang="en-US" dirty="0"/>
          </a:p>
        </p:txBody>
      </p:sp>
    </p:spTree>
    <p:extLst>
      <p:ext uri="{BB962C8B-B14F-4D97-AF65-F5344CB8AC3E}">
        <p14:creationId xmlns:p14="http://schemas.microsoft.com/office/powerpoint/2010/main" val="1234635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15</a:t>
            </a:fld>
            <a:endParaRPr lang="en-US" dirty="0"/>
          </a:p>
        </p:txBody>
      </p:sp>
    </p:spTree>
    <p:extLst>
      <p:ext uri="{BB962C8B-B14F-4D97-AF65-F5344CB8AC3E}">
        <p14:creationId xmlns:p14="http://schemas.microsoft.com/office/powerpoint/2010/main" val="1592464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16</a:t>
            </a:fld>
            <a:endParaRPr lang="en-US" dirty="0"/>
          </a:p>
        </p:txBody>
      </p:sp>
    </p:spTree>
    <p:extLst>
      <p:ext uri="{BB962C8B-B14F-4D97-AF65-F5344CB8AC3E}">
        <p14:creationId xmlns:p14="http://schemas.microsoft.com/office/powerpoint/2010/main" val="936051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965B0-1165-33C7-352E-47F4116C1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B24B3-4C26-2029-482D-7E672B3F5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8716A4-B55B-A73E-EA52-AE174A3676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1EE11A-8B8E-A051-997C-66E45F26315D}"/>
              </a:ext>
            </a:extLst>
          </p:cNvPr>
          <p:cNvSpPr>
            <a:spLocks noGrp="1"/>
          </p:cNvSpPr>
          <p:nvPr>
            <p:ph type="sldNum" sz="quarter" idx="5"/>
          </p:nvPr>
        </p:nvSpPr>
        <p:spPr/>
        <p:txBody>
          <a:bodyPr/>
          <a:lstStyle/>
          <a:p>
            <a:fld id="{DBFF095A-F86B-4B29-8A9F-DF3D3D1F3E2A}" type="slidenum">
              <a:rPr lang="en-US" smtClean="0"/>
              <a:pPr/>
              <a:t>17</a:t>
            </a:fld>
            <a:endParaRPr lang="en-US" dirty="0"/>
          </a:p>
        </p:txBody>
      </p:sp>
    </p:spTree>
    <p:extLst>
      <p:ext uri="{BB962C8B-B14F-4D97-AF65-F5344CB8AC3E}">
        <p14:creationId xmlns:p14="http://schemas.microsoft.com/office/powerpoint/2010/main" val="349303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18</a:t>
            </a:fld>
            <a:endParaRPr lang="en-US" dirty="0"/>
          </a:p>
        </p:txBody>
      </p:sp>
    </p:spTree>
    <p:extLst>
      <p:ext uri="{BB962C8B-B14F-4D97-AF65-F5344CB8AC3E}">
        <p14:creationId xmlns:p14="http://schemas.microsoft.com/office/powerpoint/2010/main" val="2726764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19</a:t>
            </a:fld>
            <a:endParaRPr lang="en-US" dirty="0"/>
          </a:p>
        </p:txBody>
      </p:sp>
    </p:spTree>
    <p:extLst>
      <p:ext uri="{BB962C8B-B14F-4D97-AF65-F5344CB8AC3E}">
        <p14:creationId xmlns:p14="http://schemas.microsoft.com/office/powerpoint/2010/main" val="2303233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20</a:t>
            </a:fld>
            <a:endParaRPr lang="en-US" dirty="0"/>
          </a:p>
        </p:txBody>
      </p:sp>
    </p:spTree>
    <p:extLst>
      <p:ext uri="{BB962C8B-B14F-4D97-AF65-F5344CB8AC3E}">
        <p14:creationId xmlns:p14="http://schemas.microsoft.com/office/powerpoint/2010/main" val="1534685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21</a:t>
            </a:fld>
            <a:endParaRPr lang="en-US" dirty="0"/>
          </a:p>
        </p:txBody>
      </p:sp>
    </p:spTree>
    <p:extLst>
      <p:ext uri="{BB962C8B-B14F-4D97-AF65-F5344CB8AC3E}">
        <p14:creationId xmlns:p14="http://schemas.microsoft.com/office/powerpoint/2010/main" val="605509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22</a:t>
            </a:fld>
            <a:endParaRPr lang="en-US" dirty="0"/>
          </a:p>
        </p:txBody>
      </p:sp>
    </p:spTree>
    <p:extLst>
      <p:ext uri="{BB962C8B-B14F-4D97-AF65-F5344CB8AC3E}">
        <p14:creationId xmlns:p14="http://schemas.microsoft.com/office/powerpoint/2010/main" val="1178050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3</a:t>
            </a:fld>
            <a:endParaRPr lang="en-US" dirty="0"/>
          </a:p>
        </p:txBody>
      </p:sp>
    </p:spTree>
    <p:extLst>
      <p:ext uri="{BB962C8B-B14F-4D97-AF65-F5344CB8AC3E}">
        <p14:creationId xmlns:p14="http://schemas.microsoft.com/office/powerpoint/2010/main" val="1558321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99FD2-E5B1-A752-81ED-9E202ED973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BF574-7A14-0B74-8ED9-BBF2BA211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C5DEF-0B94-A05C-296E-57ABB3C328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BC011B-02FC-6063-3B10-C794A9E2A72E}"/>
              </a:ext>
            </a:extLst>
          </p:cNvPr>
          <p:cNvSpPr>
            <a:spLocks noGrp="1"/>
          </p:cNvSpPr>
          <p:nvPr>
            <p:ph type="sldNum" sz="quarter" idx="5"/>
          </p:nvPr>
        </p:nvSpPr>
        <p:spPr/>
        <p:txBody>
          <a:bodyPr/>
          <a:lstStyle/>
          <a:p>
            <a:fld id="{DBFF095A-F86B-4B29-8A9F-DF3D3D1F3E2A}" type="slidenum">
              <a:rPr lang="en-US" smtClean="0"/>
              <a:pPr/>
              <a:t>4</a:t>
            </a:fld>
            <a:endParaRPr lang="en-US" dirty="0"/>
          </a:p>
        </p:txBody>
      </p:sp>
    </p:spTree>
    <p:extLst>
      <p:ext uri="{BB962C8B-B14F-4D97-AF65-F5344CB8AC3E}">
        <p14:creationId xmlns:p14="http://schemas.microsoft.com/office/powerpoint/2010/main" val="2838389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F19A6-26C3-C9F2-3E93-85CCD18ED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25BA6-25CC-E2DA-E205-BB53BB8F4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3908C-AD39-7155-B743-517B1EF1C5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BFBCA8-68B3-60E9-E9F4-7666CBFA8A47}"/>
              </a:ext>
            </a:extLst>
          </p:cNvPr>
          <p:cNvSpPr>
            <a:spLocks noGrp="1"/>
          </p:cNvSpPr>
          <p:nvPr>
            <p:ph type="sldNum" sz="quarter" idx="5"/>
          </p:nvPr>
        </p:nvSpPr>
        <p:spPr/>
        <p:txBody>
          <a:bodyPr/>
          <a:lstStyle/>
          <a:p>
            <a:fld id="{DBFF095A-F86B-4B29-8A9F-DF3D3D1F3E2A}" type="slidenum">
              <a:rPr lang="en-US" smtClean="0"/>
              <a:pPr/>
              <a:t>5</a:t>
            </a:fld>
            <a:endParaRPr lang="en-US" dirty="0"/>
          </a:p>
        </p:txBody>
      </p:sp>
    </p:spTree>
    <p:extLst>
      <p:ext uri="{BB962C8B-B14F-4D97-AF65-F5344CB8AC3E}">
        <p14:creationId xmlns:p14="http://schemas.microsoft.com/office/powerpoint/2010/main" val="315590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6</a:t>
            </a:fld>
            <a:endParaRPr lang="en-US" dirty="0"/>
          </a:p>
        </p:txBody>
      </p:sp>
    </p:spTree>
    <p:extLst>
      <p:ext uri="{BB962C8B-B14F-4D97-AF65-F5344CB8AC3E}">
        <p14:creationId xmlns:p14="http://schemas.microsoft.com/office/powerpoint/2010/main" val="599644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AA84D-9FD3-71B5-E32F-ABBEF09B5F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41AE91-23F7-3D3D-09EF-8C7196BC7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CE4FF1-BC0C-FE4A-232E-81DD9151FD3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Ideal flow – forms basis for modeling many real world flow problems (some have direct practical implications)</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9617A0F-C490-40F4-0B43-1E83744EBEE2}"/>
              </a:ext>
            </a:extLst>
          </p:cNvPr>
          <p:cNvSpPr>
            <a:spLocks noGrp="1"/>
          </p:cNvSpPr>
          <p:nvPr>
            <p:ph type="sldNum" sz="quarter" idx="5"/>
          </p:nvPr>
        </p:nvSpPr>
        <p:spPr/>
        <p:txBody>
          <a:bodyPr/>
          <a:lstStyle/>
          <a:p>
            <a:fld id="{DBFF095A-F86B-4B29-8A9F-DF3D3D1F3E2A}" type="slidenum">
              <a:rPr lang="en-US" smtClean="0"/>
              <a:pPr/>
              <a:t>7</a:t>
            </a:fld>
            <a:endParaRPr lang="en-US" dirty="0"/>
          </a:p>
        </p:txBody>
      </p:sp>
    </p:spTree>
    <p:extLst>
      <p:ext uri="{BB962C8B-B14F-4D97-AF65-F5344CB8AC3E}">
        <p14:creationId xmlns:p14="http://schemas.microsoft.com/office/powerpoint/2010/main" val="354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8</a:t>
            </a:fld>
            <a:endParaRPr lang="en-US" dirty="0"/>
          </a:p>
        </p:txBody>
      </p:sp>
    </p:spTree>
    <p:extLst>
      <p:ext uri="{BB962C8B-B14F-4D97-AF65-F5344CB8AC3E}">
        <p14:creationId xmlns:p14="http://schemas.microsoft.com/office/powerpoint/2010/main" val="24537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Perform calculations exponentially faster </a:t>
            </a:r>
            <a:r>
              <a:rPr lang="en-US" dirty="0" err="1"/>
              <a:t>w.r.t</a:t>
            </a:r>
            <a:r>
              <a:rPr lang="en-US" dirty="0"/>
              <a:t> the input size</a:t>
            </a:r>
          </a:p>
          <a:p>
            <a:pPr marL="171450" indent="-171450">
              <a:buFont typeface="Arial" panose="020B0604020202020204" pitchFamily="34" charset="0"/>
              <a:buChar char="•"/>
            </a:pPr>
            <a:r>
              <a:rPr lang="en-US" dirty="0"/>
              <a:t>Simulations in chemistry &amp; materials, cryptography, search, ML</a:t>
            </a:r>
          </a:p>
        </p:txBody>
      </p:sp>
      <p:sp>
        <p:nvSpPr>
          <p:cNvPr id="4" name="Slide Number Placeholder 3"/>
          <p:cNvSpPr>
            <a:spLocks noGrp="1"/>
          </p:cNvSpPr>
          <p:nvPr>
            <p:ph type="sldNum" sz="quarter" idx="5"/>
          </p:nvPr>
        </p:nvSpPr>
        <p:spPr/>
        <p:txBody>
          <a:bodyPr/>
          <a:lstStyle/>
          <a:p>
            <a:fld id="{DBFF095A-F86B-4B29-8A9F-DF3D3D1F3E2A}" type="slidenum">
              <a:rPr lang="en-US" smtClean="0"/>
              <a:pPr/>
              <a:t>10</a:t>
            </a:fld>
            <a:endParaRPr lang="en-US" dirty="0"/>
          </a:p>
        </p:txBody>
      </p:sp>
    </p:spTree>
    <p:extLst>
      <p:ext uri="{BB962C8B-B14F-4D97-AF65-F5344CB8AC3E}">
        <p14:creationId xmlns:p14="http://schemas.microsoft.com/office/powerpoint/2010/main" val="155832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B1257-D31A-1D96-BEBA-BA34E09A49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A1C6F-27CC-2FF6-9B26-CC78BB4D40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6FC2A-B5FB-4F14-69D2-B5928F1613BE}"/>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B4613E8-0453-71A4-797D-5D100B4C9906}"/>
              </a:ext>
            </a:extLst>
          </p:cNvPr>
          <p:cNvSpPr>
            <a:spLocks noGrp="1"/>
          </p:cNvSpPr>
          <p:nvPr>
            <p:ph type="sldNum" sz="quarter" idx="5"/>
          </p:nvPr>
        </p:nvSpPr>
        <p:spPr/>
        <p:txBody>
          <a:bodyPr/>
          <a:lstStyle/>
          <a:p>
            <a:fld id="{DBFF095A-F86B-4B29-8A9F-DF3D3D1F3E2A}" type="slidenum">
              <a:rPr lang="en-US" smtClean="0"/>
              <a:pPr/>
              <a:t>11</a:t>
            </a:fld>
            <a:endParaRPr lang="en-US" dirty="0"/>
          </a:p>
        </p:txBody>
      </p:sp>
    </p:spTree>
    <p:extLst>
      <p:ext uri="{BB962C8B-B14F-4D97-AF65-F5344CB8AC3E}">
        <p14:creationId xmlns:p14="http://schemas.microsoft.com/office/powerpoint/2010/main" val="3728132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4" name="Picture Placeholder 9" descr="2022-P04822: Frontier supercomputer earned the top ranking May 2022, taken June 1, 2022.  ORNLs Frontier supercomputer  earned the top ranking Monday as the world’s fastest on the 59th TOP500 list, with 1.1 exaflops of performance. The system is the first to achieve an unprecedented level of computing performance known as exascale, a threshold of a quintillion calculations per second.  This image has been reviewed by an ORNL Releasing Official and is approved for public release, August 9, 2022.&#10;">
            <a:extLst>
              <a:ext uri="{FF2B5EF4-FFF2-40B4-BE49-F238E27FC236}">
                <a16:creationId xmlns:a16="http://schemas.microsoft.com/office/drawing/2014/main" id="{919D8432-4342-44AB-B0B1-676D2EE0A8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7" name="Picture 6" descr="A green text on a black background&#10;&#10;Description automatically generated">
            <a:extLst>
              <a:ext uri="{FF2B5EF4-FFF2-40B4-BE49-F238E27FC236}">
                <a16:creationId xmlns:a16="http://schemas.microsoft.com/office/drawing/2014/main" id="{5EEC543B-0ABC-C7D0-9CDB-7910C78FF1F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34622" y="1149249"/>
            <a:ext cx="2618922" cy="437616"/>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819AA943-F9C0-62F6-AD0F-1C796C343A84}"/>
              </a:ext>
            </a:extLst>
          </p:cNvPr>
          <p:cNvSpPr>
            <a:spLocks noGrp="1"/>
          </p:cNvSpPr>
          <p:nvPr>
            <p:ph type="body" sz="quarter" idx="20" hasCustomPrompt="1"/>
          </p:nvPr>
        </p:nvSpPr>
        <p:spPr>
          <a:xfrm>
            <a:off x="2236835"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C12024F7-BA41-30D2-A938-2201148CA3EF}"/>
              </a:ext>
            </a:extLst>
          </p:cNvPr>
          <p:cNvSpPr>
            <a:spLocks noGrp="1"/>
          </p:cNvSpPr>
          <p:nvPr>
            <p:ph type="body" sz="quarter" idx="21" hasCustomPrompt="1"/>
          </p:nvPr>
        </p:nvSpPr>
        <p:spPr>
          <a:xfrm>
            <a:off x="4978495"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FD026B5B-98A9-8710-531C-FA344F78CBBE}"/>
              </a:ext>
            </a:extLst>
          </p:cNvPr>
          <p:cNvSpPr>
            <a:spLocks noGrp="1"/>
          </p:cNvSpPr>
          <p:nvPr>
            <p:ph type="body" sz="quarter" idx="22" hasCustomPrompt="1"/>
          </p:nvPr>
        </p:nvSpPr>
        <p:spPr>
          <a:xfrm>
            <a:off x="7781709"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4" name="Text Placeholder 21">
            <a:extLst>
              <a:ext uri="{FF2B5EF4-FFF2-40B4-BE49-F238E27FC236}">
                <a16:creationId xmlns:a16="http://schemas.microsoft.com/office/drawing/2014/main" id="{7B8AD8E0-B5B6-0AAA-CA65-C316CF6FDCF5}"/>
              </a:ext>
            </a:extLst>
          </p:cNvPr>
          <p:cNvSpPr>
            <a:spLocks noGrp="1"/>
          </p:cNvSpPr>
          <p:nvPr>
            <p:ph type="body" sz="quarter" idx="24" hasCustomPrompt="1"/>
          </p:nvPr>
        </p:nvSpPr>
        <p:spPr>
          <a:xfrm>
            <a:off x="2236835"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5" name="Text Placeholder 21">
            <a:extLst>
              <a:ext uri="{FF2B5EF4-FFF2-40B4-BE49-F238E27FC236}">
                <a16:creationId xmlns:a16="http://schemas.microsoft.com/office/drawing/2014/main" id="{23864C2B-0584-AB93-B844-771C2C9B8A84}"/>
              </a:ext>
            </a:extLst>
          </p:cNvPr>
          <p:cNvSpPr>
            <a:spLocks noGrp="1"/>
          </p:cNvSpPr>
          <p:nvPr>
            <p:ph type="body" sz="quarter" idx="25" hasCustomPrompt="1"/>
          </p:nvPr>
        </p:nvSpPr>
        <p:spPr>
          <a:xfrm>
            <a:off x="4978495"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A576DEBE-70E8-51FB-0278-32F5D3BBBEBF}"/>
              </a:ext>
            </a:extLst>
          </p:cNvPr>
          <p:cNvSpPr>
            <a:spLocks noGrp="1"/>
          </p:cNvSpPr>
          <p:nvPr>
            <p:ph type="body" sz="quarter" idx="26" hasCustomPrompt="1"/>
          </p:nvPr>
        </p:nvSpPr>
        <p:spPr>
          <a:xfrm>
            <a:off x="7781709"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pic>
        <p:nvPicPr>
          <p:cNvPr id="2" name="Picture 1" descr="A black and white logo&#10;&#10;Description automatically generated">
            <a:extLst>
              <a:ext uri="{FF2B5EF4-FFF2-40B4-BE49-F238E27FC236}">
                <a16:creationId xmlns:a16="http://schemas.microsoft.com/office/drawing/2014/main" id="{66B5E9DA-B282-2653-A80E-C05527DF0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266292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7CBB80AF-E7F0-19C3-A1C2-581346E629FA}"/>
              </a:ext>
            </a:extLst>
          </p:cNvPr>
          <p:cNvSpPr>
            <a:spLocks noGrp="1"/>
          </p:cNvSpPr>
          <p:nvPr>
            <p:ph type="body" sz="quarter" idx="20" hasCustomPrompt="1"/>
          </p:nvPr>
        </p:nvSpPr>
        <p:spPr>
          <a:xfrm>
            <a:off x="831369"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54C80E78-2562-B8ED-171A-55592F6B54EB}"/>
              </a:ext>
            </a:extLst>
          </p:cNvPr>
          <p:cNvSpPr>
            <a:spLocks noGrp="1"/>
          </p:cNvSpPr>
          <p:nvPr>
            <p:ph type="body" sz="quarter" idx="21" hasCustomPrompt="1"/>
          </p:nvPr>
        </p:nvSpPr>
        <p:spPr>
          <a:xfrm>
            <a:off x="3573029"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34A84B6E-E447-9286-A517-CD3DFC474897}"/>
              </a:ext>
            </a:extLst>
          </p:cNvPr>
          <p:cNvSpPr>
            <a:spLocks noGrp="1"/>
          </p:cNvSpPr>
          <p:nvPr>
            <p:ph type="body" sz="quarter" idx="22" hasCustomPrompt="1"/>
          </p:nvPr>
        </p:nvSpPr>
        <p:spPr>
          <a:xfrm>
            <a:off x="6376243" y="1608129"/>
            <a:ext cx="2224560" cy="1937083"/>
          </a:xfrm>
          <a:solidFill>
            <a:schemeClr val="accent1"/>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F8BDDCA9-952A-F2A8-8772-1C0FCFEA8798}"/>
              </a:ext>
            </a:extLst>
          </p:cNvPr>
          <p:cNvSpPr>
            <a:spLocks noGrp="1"/>
          </p:cNvSpPr>
          <p:nvPr>
            <p:ph type="body" sz="quarter" idx="23" hasCustomPrompt="1"/>
          </p:nvPr>
        </p:nvSpPr>
        <p:spPr>
          <a:xfrm>
            <a:off x="9117903"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2" name="Text Placeholder 21">
            <a:extLst>
              <a:ext uri="{FF2B5EF4-FFF2-40B4-BE49-F238E27FC236}">
                <a16:creationId xmlns:a16="http://schemas.microsoft.com/office/drawing/2014/main" id="{636877D5-72C7-4D85-028F-092E70AE0E90}"/>
              </a:ext>
            </a:extLst>
          </p:cNvPr>
          <p:cNvSpPr>
            <a:spLocks noGrp="1"/>
          </p:cNvSpPr>
          <p:nvPr>
            <p:ph type="body" sz="quarter" idx="24" hasCustomPrompt="1"/>
          </p:nvPr>
        </p:nvSpPr>
        <p:spPr>
          <a:xfrm>
            <a:off x="831369"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2ADB2E29-7156-045C-5AF7-96DCA2797AA9}"/>
              </a:ext>
            </a:extLst>
          </p:cNvPr>
          <p:cNvSpPr>
            <a:spLocks noGrp="1"/>
          </p:cNvSpPr>
          <p:nvPr>
            <p:ph type="body" sz="quarter" idx="25" hasCustomPrompt="1"/>
          </p:nvPr>
        </p:nvSpPr>
        <p:spPr>
          <a:xfrm>
            <a:off x="3573029"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4444F986-C72B-21EC-6CCC-E370D9F24CE2}"/>
              </a:ext>
            </a:extLst>
          </p:cNvPr>
          <p:cNvSpPr>
            <a:spLocks noGrp="1"/>
          </p:cNvSpPr>
          <p:nvPr>
            <p:ph type="body" sz="quarter" idx="26" hasCustomPrompt="1"/>
          </p:nvPr>
        </p:nvSpPr>
        <p:spPr>
          <a:xfrm>
            <a:off x="6376243"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9" name="Text Placeholder 21">
            <a:extLst>
              <a:ext uri="{FF2B5EF4-FFF2-40B4-BE49-F238E27FC236}">
                <a16:creationId xmlns:a16="http://schemas.microsoft.com/office/drawing/2014/main" id="{80C5ECF3-1A9B-DC38-32B9-FB4AE1989447}"/>
              </a:ext>
            </a:extLst>
          </p:cNvPr>
          <p:cNvSpPr>
            <a:spLocks noGrp="1"/>
          </p:cNvSpPr>
          <p:nvPr>
            <p:ph type="body" sz="quarter" idx="27" hasCustomPrompt="1"/>
          </p:nvPr>
        </p:nvSpPr>
        <p:spPr>
          <a:xfrm>
            <a:off x="9117903" y="3893496"/>
            <a:ext cx="2224560" cy="1937083"/>
          </a:xfrm>
          <a:solidFill>
            <a:schemeClr val="accent6">
              <a:lumMod val="75000"/>
            </a:schemeClr>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pic>
        <p:nvPicPr>
          <p:cNvPr id="2" name="Picture 1" descr="A black and white logo&#10;&#10;Description automatically generated">
            <a:extLst>
              <a:ext uri="{FF2B5EF4-FFF2-40B4-BE49-F238E27FC236}">
                <a16:creationId xmlns:a16="http://schemas.microsoft.com/office/drawing/2014/main" id="{465A1D0E-1DFC-4DDD-1A71-20E8057044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811650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SmartArt">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1" name="SmartArt Placeholder 10">
            <a:extLst>
              <a:ext uri="{FF2B5EF4-FFF2-40B4-BE49-F238E27FC236}">
                <a16:creationId xmlns:a16="http://schemas.microsoft.com/office/drawing/2014/main" id="{DE9FF4CE-1AF4-3143-A6DB-00045458C34C}"/>
              </a:ext>
            </a:extLst>
          </p:cNvPr>
          <p:cNvSpPr>
            <a:spLocks noGrp="1"/>
          </p:cNvSpPr>
          <p:nvPr>
            <p:ph type="dgm" sz="quarter" idx="10"/>
          </p:nvPr>
        </p:nvSpPr>
        <p:spPr>
          <a:xfrm>
            <a:off x="314691" y="1735015"/>
            <a:ext cx="11492431" cy="4407877"/>
          </a:xfrm>
        </p:spPr>
        <p:txBody>
          <a:bodyPr/>
          <a:lstStyle/>
          <a:p>
            <a:r>
              <a:rPr lang="en-US"/>
              <a:t>Click icon to add SmartArt graphic</a:t>
            </a:r>
          </a:p>
        </p:txBody>
      </p:sp>
      <p:pic>
        <p:nvPicPr>
          <p:cNvPr id="2" name="Picture 1" descr="A black and white logo&#10;&#10;Description automatically generated">
            <a:extLst>
              <a:ext uri="{FF2B5EF4-FFF2-40B4-BE49-F238E27FC236}">
                <a16:creationId xmlns:a16="http://schemas.microsoft.com/office/drawing/2014/main" id="{FE9087B9-5C76-0C79-7B73-BA8DD4DBDA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483321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858167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7" name="Picture 6" descr="A green text on a black background&#10;&#10;Description automatically generated">
            <a:extLst>
              <a:ext uri="{FF2B5EF4-FFF2-40B4-BE49-F238E27FC236}">
                <a16:creationId xmlns:a16="http://schemas.microsoft.com/office/drawing/2014/main" id="{03C6E0F6-B5F2-5BD9-ECF7-2AE29F4E4D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2311" y="6415502"/>
            <a:ext cx="1756746" cy="293548"/>
          </a:xfrm>
          <a:prstGeom prst="rect">
            <a:avLst/>
          </a:prstGeom>
        </p:spPr>
      </p:pic>
    </p:spTree>
    <p:extLst>
      <p:ext uri="{BB962C8B-B14F-4D97-AF65-F5344CB8AC3E}">
        <p14:creationId xmlns:p14="http://schemas.microsoft.com/office/powerpoint/2010/main" val="611867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5" name="Picture 4" descr="A black and white logo&#10;&#10;Description automatically generated">
            <a:extLst>
              <a:ext uri="{FF2B5EF4-FFF2-40B4-BE49-F238E27FC236}">
                <a16:creationId xmlns:a16="http://schemas.microsoft.com/office/drawing/2014/main" id="{C725327F-436F-18FD-BA5C-FAD8E1B541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1817055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5" name="Picture 4" descr="A black and white logo&#10;&#10;Description automatically generated">
            <a:extLst>
              <a:ext uri="{FF2B5EF4-FFF2-40B4-BE49-F238E27FC236}">
                <a16:creationId xmlns:a16="http://schemas.microsoft.com/office/drawing/2014/main" id="{C4160207-F810-64DB-E93C-24852F0391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2431447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pic>
        <p:nvPicPr>
          <p:cNvPr id="2" name="Picture 1" descr="A black and white logo&#10;&#10;Description automatically generated">
            <a:extLst>
              <a:ext uri="{FF2B5EF4-FFF2-40B4-BE49-F238E27FC236}">
                <a16:creationId xmlns:a16="http://schemas.microsoft.com/office/drawing/2014/main" id="{EE48691B-0EBE-7567-642E-FC72C17958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441783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39848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2863589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24801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5" name="Text Placeholder 212">
            <a:extLst>
              <a:ext uri="{FF2B5EF4-FFF2-40B4-BE49-F238E27FC236}">
                <a16:creationId xmlns:a16="http://schemas.microsoft.com/office/drawing/2014/main" id="{E5D92591-51DF-3209-1704-154E381BA6FD}"/>
              </a:ext>
            </a:extLst>
          </p:cNvPr>
          <p:cNvSpPr>
            <a:spLocks noGrp="1"/>
          </p:cNvSpPr>
          <p:nvPr>
            <p:ph type="body" sz="quarter" idx="13" hasCustomPrompt="1"/>
          </p:nvPr>
        </p:nvSpPr>
        <p:spPr>
          <a:xfrm>
            <a:off x="314691" y="1636713"/>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322623F-B85A-91ED-9131-7E60FBA08AAC}"/>
              </a:ext>
            </a:extLst>
          </p:cNvPr>
          <p:cNvSpPr>
            <a:spLocks noGrp="1"/>
          </p:cNvSpPr>
          <p:nvPr>
            <p:ph type="body" sz="quarter" idx="14" hasCustomPrompt="1"/>
          </p:nvPr>
        </p:nvSpPr>
        <p:spPr>
          <a:xfrm>
            <a:off x="6238429" y="1636672"/>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875463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0EDE83FF-6880-0C2B-F666-A52972148FBD}"/>
              </a:ext>
            </a:extLst>
          </p:cNvPr>
          <p:cNvSpPr>
            <a:spLocks noGrp="1"/>
          </p:cNvSpPr>
          <p:nvPr>
            <p:ph type="body" sz="quarter" idx="13" hasCustomPrompt="1"/>
          </p:nvPr>
        </p:nvSpPr>
        <p:spPr>
          <a:xfrm>
            <a:off x="314691"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8CEEB1B0-74A1-A9A5-0E01-2E2E2380F2DF}"/>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B1FC136-726A-E90A-AA01-55CC4CA7F5C6}"/>
              </a:ext>
            </a:extLst>
          </p:cNvPr>
          <p:cNvSpPr>
            <a:spLocks noGrp="1"/>
          </p:cNvSpPr>
          <p:nvPr>
            <p:ph type="body" sz="quarter" idx="17" hasCustomPrompt="1"/>
          </p:nvPr>
        </p:nvSpPr>
        <p:spPr>
          <a:xfrm>
            <a:off x="8159995"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155800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pic>
        <p:nvPicPr>
          <p:cNvPr id="5" name="Picture 4" descr="A black and white logo&#10;&#10;Description automatically generated">
            <a:extLst>
              <a:ext uri="{FF2B5EF4-FFF2-40B4-BE49-F238E27FC236}">
                <a16:creationId xmlns:a16="http://schemas.microsoft.com/office/drawing/2014/main" id="{F7574EAE-8C70-4CF9-9B51-C268B6A02F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8512499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A8FB3702-489D-7133-5029-0EED83D74255}"/>
              </a:ext>
            </a:extLst>
          </p:cNvPr>
          <p:cNvSpPr>
            <a:spLocks noGrp="1"/>
          </p:cNvSpPr>
          <p:nvPr>
            <p:ph type="body" sz="quarter" idx="13" hasCustomPrompt="1"/>
          </p:nvPr>
        </p:nvSpPr>
        <p:spPr>
          <a:xfrm>
            <a:off x="314692" y="1636713"/>
            <a:ext cx="2740760" cy="433965"/>
          </a:xfrm>
          <a:solidFill>
            <a:schemeClr val="tx2"/>
          </a:solidFill>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A472ABD6-D4AF-51A3-D274-EB02E1F7D698}"/>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9B2846D9-98D8-E207-8370-E81B28729B49}"/>
              </a:ext>
            </a:extLst>
          </p:cNvPr>
          <p:cNvSpPr>
            <a:spLocks noGrp="1"/>
          </p:cNvSpPr>
          <p:nvPr>
            <p:ph type="body" sz="quarter" idx="17" hasCustomPrompt="1"/>
          </p:nvPr>
        </p:nvSpPr>
        <p:spPr>
          <a:xfrm>
            <a:off x="614476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7" name="Text Placeholder 212">
            <a:extLst>
              <a:ext uri="{FF2B5EF4-FFF2-40B4-BE49-F238E27FC236}">
                <a16:creationId xmlns:a16="http://schemas.microsoft.com/office/drawing/2014/main" id="{5A4E93FB-938D-13A6-A78B-46943641C35D}"/>
              </a:ext>
            </a:extLst>
          </p:cNvPr>
          <p:cNvSpPr>
            <a:spLocks noGrp="1"/>
          </p:cNvSpPr>
          <p:nvPr>
            <p:ph type="body" sz="quarter" idx="19" hasCustomPrompt="1"/>
          </p:nvPr>
        </p:nvSpPr>
        <p:spPr>
          <a:xfrm>
            <a:off x="906957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92989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6778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019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6778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0190"/>
            <a:ext cx="2194560" cy="1855469"/>
          </a:xfrm>
          <a:solidFill>
            <a:schemeClr val="bg2"/>
          </a:solidFill>
        </p:spPr>
        <p:txBody>
          <a:bodyPr/>
          <a:lstStyle/>
          <a:p>
            <a:r>
              <a:rPr lang="en-US"/>
              <a:t>Click icon to add picture</a:t>
            </a:r>
            <a:endParaRPr lang="en-US" dirty="0"/>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Text Placeholder 22">
            <a:extLst>
              <a:ext uri="{FF2B5EF4-FFF2-40B4-BE49-F238E27FC236}">
                <a16:creationId xmlns:a16="http://schemas.microsoft.com/office/drawing/2014/main" id="{FD3A4D06-1EC0-67D1-BF1F-4A91D1E34147}"/>
              </a:ext>
            </a:extLst>
          </p:cNvPr>
          <p:cNvSpPr>
            <a:spLocks noGrp="1"/>
          </p:cNvSpPr>
          <p:nvPr>
            <p:ph type="body" sz="quarter" idx="16" hasCustomPrompt="1"/>
          </p:nvPr>
        </p:nvSpPr>
        <p:spPr>
          <a:xfrm>
            <a:off x="1384410" y="1758896"/>
            <a:ext cx="2192338" cy="1873250"/>
          </a:xfrm>
          <a:solidFill>
            <a:schemeClr val="tx2"/>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3163056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468099" y="1465385"/>
            <a:ext cx="2658427" cy="1547446"/>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9" name="Text Placeholder 22">
            <a:extLst>
              <a:ext uri="{FF2B5EF4-FFF2-40B4-BE49-F238E27FC236}">
                <a16:creationId xmlns:a16="http://schemas.microsoft.com/office/drawing/2014/main" id="{26F353B8-FF4B-42ED-1CE7-EDC4F7EF61D1}"/>
              </a:ext>
            </a:extLst>
          </p:cNvPr>
          <p:cNvSpPr>
            <a:spLocks noGrp="1"/>
          </p:cNvSpPr>
          <p:nvPr>
            <p:ph type="body" sz="quarter" idx="18" hasCustomPrompt="1"/>
          </p:nvPr>
        </p:nvSpPr>
        <p:spPr>
          <a:xfrm>
            <a:off x="1468099" y="3012831"/>
            <a:ext cx="2658427" cy="656942"/>
          </a:xfrm>
          <a:solidFill>
            <a:schemeClr val="tx2"/>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1" name="Picture Placeholder 360">
            <a:extLst>
              <a:ext uri="{FF2B5EF4-FFF2-40B4-BE49-F238E27FC236}">
                <a16:creationId xmlns:a16="http://schemas.microsoft.com/office/drawing/2014/main" id="{6E81FCDA-4DA3-AB4A-5D95-88A3FEFC3A25}"/>
              </a:ext>
            </a:extLst>
          </p:cNvPr>
          <p:cNvSpPr>
            <a:spLocks noGrp="1"/>
          </p:cNvSpPr>
          <p:nvPr>
            <p:ph type="pic" sz="quarter" idx="19"/>
          </p:nvPr>
        </p:nvSpPr>
        <p:spPr>
          <a:xfrm>
            <a:off x="1468099" y="3960136"/>
            <a:ext cx="2658427" cy="1547446"/>
          </a:xfrm>
          <a:solidFill>
            <a:schemeClr val="bg2"/>
          </a:solidFill>
        </p:spPr>
        <p:txBody>
          <a:bodyPr/>
          <a:lstStyle/>
          <a:p>
            <a:r>
              <a:rPr lang="en-US"/>
              <a:t>Click icon to add picture</a:t>
            </a:r>
            <a:endParaRPr lang="en-US" dirty="0"/>
          </a:p>
        </p:txBody>
      </p:sp>
      <p:sp>
        <p:nvSpPr>
          <p:cNvPr id="16" name="Text Placeholder 22">
            <a:extLst>
              <a:ext uri="{FF2B5EF4-FFF2-40B4-BE49-F238E27FC236}">
                <a16:creationId xmlns:a16="http://schemas.microsoft.com/office/drawing/2014/main" id="{3F669257-B949-89C3-AFAB-C056282DB494}"/>
              </a:ext>
            </a:extLst>
          </p:cNvPr>
          <p:cNvSpPr>
            <a:spLocks noGrp="1"/>
          </p:cNvSpPr>
          <p:nvPr>
            <p:ph type="body" sz="quarter" idx="20" hasCustomPrompt="1"/>
          </p:nvPr>
        </p:nvSpPr>
        <p:spPr>
          <a:xfrm>
            <a:off x="1468099" y="5507582"/>
            <a:ext cx="2658427" cy="656942"/>
          </a:xfrm>
          <a:solidFill>
            <a:schemeClr val="accent5"/>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7" name="Picture Placeholder 360">
            <a:extLst>
              <a:ext uri="{FF2B5EF4-FFF2-40B4-BE49-F238E27FC236}">
                <a16:creationId xmlns:a16="http://schemas.microsoft.com/office/drawing/2014/main" id="{13D2DA25-934B-21FF-2966-29EF546C487A}"/>
              </a:ext>
            </a:extLst>
          </p:cNvPr>
          <p:cNvSpPr>
            <a:spLocks noGrp="1"/>
          </p:cNvSpPr>
          <p:nvPr>
            <p:ph type="pic" sz="quarter" idx="21"/>
          </p:nvPr>
        </p:nvSpPr>
        <p:spPr>
          <a:xfrm>
            <a:off x="4766787" y="1465385"/>
            <a:ext cx="2658427" cy="1547446"/>
          </a:xfrm>
          <a:solidFill>
            <a:schemeClr val="bg2"/>
          </a:solidFill>
        </p:spPr>
        <p:txBody>
          <a:bodyPr/>
          <a:lstStyle/>
          <a:p>
            <a:r>
              <a:rPr lang="en-US"/>
              <a:t>Click icon to add picture</a:t>
            </a:r>
            <a:endParaRPr lang="en-US" dirty="0"/>
          </a:p>
        </p:txBody>
      </p:sp>
      <p:sp>
        <p:nvSpPr>
          <p:cNvPr id="18" name="Text Placeholder 22">
            <a:extLst>
              <a:ext uri="{FF2B5EF4-FFF2-40B4-BE49-F238E27FC236}">
                <a16:creationId xmlns:a16="http://schemas.microsoft.com/office/drawing/2014/main" id="{17D533C8-B6CD-B35B-9678-CFA2D4FF71A7}"/>
              </a:ext>
            </a:extLst>
          </p:cNvPr>
          <p:cNvSpPr>
            <a:spLocks noGrp="1"/>
          </p:cNvSpPr>
          <p:nvPr>
            <p:ph type="body" sz="quarter" idx="22" hasCustomPrompt="1"/>
          </p:nvPr>
        </p:nvSpPr>
        <p:spPr>
          <a:xfrm>
            <a:off x="4766787" y="3012831"/>
            <a:ext cx="2658427" cy="656942"/>
          </a:xfrm>
          <a:solidFill>
            <a:schemeClr val="accent3"/>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9" name="Picture Placeholder 360">
            <a:extLst>
              <a:ext uri="{FF2B5EF4-FFF2-40B4-BE49-F238E27FC236}">
                <a16:creationId xmlns:a16="http://schemas.microsoft.com/office/drawing/2014/main" id="{FFFA52E8-8238-7D32-74C3-C442340BACDD}"/>
              </a:ext>
            </a:extLst>
          </p:cNvPr>
          <p:cNvSpPr>
            <a:spLocks noGrp="1"/>
          </p:cNvSpPr>
          <p:nvPr>
            <p:ph type="pic" sz="quarter" idx="23"/>
          </p:nvPr>
        </p:nvSpPr>
        <p:spPr>
          <a:xfrm>
            <a:off x="4766787" y="3960136"/>
            <a:ext cx="2658427" cy="1547446"/>
          </a:xfrm>
          <a:solidFill>
            <a:schemeClr val="bg2"/>
          </a:solidFill>
        </p:spPr>
        <p:txBody>
          <a:bodyPr/>
          <a:lstStyle/>
          <a:p>
            <a:r>
              <a:rPr lang="en-US"/>
              <a:t>Click icon to add picture</a:t>
            </a:r>
            <a:endParaRPr lang="en-US" dirty="0"/>
          </a:p>
        </p:txBody>
      </p:sp>
      <p:sp>
        <p:nvSpPr>
          <p:cNvPr id="20" name="Text Placeholder 22">
            <a:extLst>
              <a:ext uri="{FF2B5EF4-FFF2-40B4-BE49-F238E27FC236}">
                <a16:creationId xmlns:a16="http://schemas.microsoft.com/office/drawing/2014/main" id="{EAA931B9-F65E-5FA9-1A52-F298BEA03A31}"/>
              </a:ext>
            </a:extLst>
          </p:cNvPr>
          <p:cNvSpPr>
            <a:spLocks noGrp="1"/>
          </p:cNvSpPr>
          <p:nvPr>
            <p:ph type="body" sz="quarter" idx="24" hasCustomPrompt="1"/>
          </p:nvPr>
        </p:nvSpPr>
        <p:spPr>
          <a:xfrm>
            <a:off x="4766787" y="5507582"/>
            <a:ext cx="2658427" cy="656942"/>
          </a:xfrm>
          <a:solidFill>
            <a:schemeClr val="accent4"/>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1" name="Picture Placeholder 360">
            <a:extLst>
              <a:ext uri="{FF2B5EF4-FFF2-40B4-BE49-F238E27FC236}">
                <a16:creationId xmlns:a16="http://schemas.microsoft.com/office/drawing/2014/main" id="{E2163388-A63C-577D-E1F5-098DA5ECC07B}"/>
              </a:ext>
            </a:extLst>
          </p:cNvPr>
          <p:cNvSpPr>
            <a:spLocks noGrp="1"/>
          </p:cNvSpPr>
          <p:nvPr>
            <p:ph type="pic" sz="quarter" idx="25"/>
          </p:nvPr>
        </p:nvSpPr>
        <p:spPr>
          <a:xfrm>
            <a:off x="8065474" y="1465385"/>
            <a:ext cx="2658427" cy="1547446"/>
          </a:xfrm>
          <a:solidFill>
            <a:schemeClr val="bg2"/>
          </a:solidFill>
        </p:spPr>
        <p:txBody>
          <a:bodyPr/>
          <a:lstStyle/>
          <a:p>
            <a:r>
              <a:rPr lang="en-US"/>
              <a:t>Click icon to add picture</a:t>
            </a:r>
            <a:endParaRPr lang="en-US" dirty="0"/>
          </a:p>
        </p:txBody>
      </p:sp>
      <p:sp>
        <p:nvSpPr>
          <p:cNvPr id="22" name="Text Placeholder 22">
            <a:extLst>
              <a:ext uri="{FF2B5EF4-FFF2-40B4-BE49-F238E27FC236}">
                <a16:creationId xmlns:a16="http://schemas.microsoft.com/office/drawing/2014/main" id="{6A354D75-2850-EFEF-9B6E-16282EFCDE4B}"/>
              </a:ext>
            </a:extLst>
          </p:cNvPr>
          <p:cNvSpPr>
            <a:spLocks noGrp="1"/>
          </p:cNvSpPr>
          <p:nvPr>
            <p:ph type="body" sz="quarter" idx="26" hasCustomPrompt="1"/>
          </p:nvPr>
        </p:nvSpPr>
        <p:spPr>
          <a:xfrm>
            <a:off x="8065474" y="3012831"/>
            <a:ext cx="2658427" cy="656942"/>
          </a:xfrm>
          <a:solidFill>
            <a:schemeClr val="accent6"/>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3" name="Picture Placeholder 360">
            <a:extLst>
              <a:ext uri="{FF2B5EF4-FFF2-40B4-BE49-F238E27FC236}">
                <a16:creationId xmlns:a16="http://schemas.microsoft.com/office/drawing/2014/main" id="{FBABECBC-CDDA-6887-FB75-25BC231CEC93}"/>
              </a:ext>
            </a:extLst>
          </p:cNvPr>
          <p:cNvSpPr>
            <a:spLocks noGrp="1"/>
          </p:cNvSpPr>
          <p:nvPr>
            <p:ph type="pic" sz="quarter" idx="27"/>
          </p:nvPr>
        </p:nvSpPr>
        <p:spPr>
          <a:xfrm>
            <a:off x="8065474" y="3960136"/>
            <a:ext cx="2658427" cy="1547446"/>
          </a:xfrm>
          <a:solidFill>
            <a:schemeClr val="bg2"/>
          </a:solidFill>
        </p:spPr>
        <p:txBody>
          <a:bodyPr/>
          <a:lstStyle/>
          <a:p>
            <a:r>
              <a:rPr lang="en-US"/>
              <a:t>Click icon to add picture</a:t>
            </a:r>
            <a:endParaRPr lang="en-US" dirty="0"/>
          </a:p>
        </p:txBody>
      </p:sp>
      <p:sp>
        <p:nvSpPr>
          <p:cNvPr id="25" name="Text Placeholder 22">
            <a:extLst>
              <a:ext uri="{FF2B5EF4-FFF2-40B4-BE49-F238E27FC236}">
                <a16:creationId xmlns:a16="http://schemas.microsoft.com/office/drawing/2014/main" id="{AA63FF33-3432-1D2E-53DE-B6F0895069F1}"/>
              </a:ext>
            </a:extLst>
          </p:cNvPr>
          <p:cNvSpPr>
            <a:spLocks noGrp="1"/>
          </p:cNvSpPr>
          <p:nvPr>
            <p:ph type="body" sz="quarter" idx="28" hasCustomPrompt="1"/>
          </p:nvPr>
        </p:nvSpPr>
        <p:spPr>
          <a:xfrm>
            <a:off x="8065474" y="5507582"/>
            <a:ext cx="2658427" cy="656942"/>
          </a:xfrm>
          <a:solidFill>
            <a:schemeClr val="tx1"/>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2420957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rait-14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14691" y="1676401"/>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3143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1991091" y="1676401"/>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19907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3667491" y="1676401"/>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36671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5343891" y="1676401"/>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53435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7020291" y="1676401"/>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70199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7" name="Picture Placeholder 360">
            <a:extLst>
              <a:ext uri="{FF2B5EF4-FFF2-40B4-BE49-F238E27FC236}">
                <a16:creationId xmlns:a16="http://schemas.microsoft.com/office/drawing/2014/main" id="{7EDA5855-F73F-935A-1566-720D38EC07DF}"/>
              </a:ext>
            </a:extLst>
          </p:cNvPr>
          <p:cNvSpPr>
            <a:spLocks noGrp="1"/>
          </p:cNvSpPr>
          <p:nvPr>
            <p:ph type="pic" sz="quarter" idx="23"/>
          </p:nvPr>
        </p:nvSpPr>
        <p:spPr>
          <a:xfrm>
            <a:off x="8696325" y="1676401"/>
            <a:ext cx="1411061" cy="1408177"/>
          </a:xfrm>
          <a:solidFill>
            <a:schemeClr val="bg2"/>
          </a:solidFill>
        </p:spPr>
        <p:txBody>
          <a:bodyPr/>
          <a:lstStyle/>
          <a:p>
            <a:r>
              <a:rPr lang="en-US"/>
              <a:t>Click icon to add picture</a:t>
            </a:r>
            <a:endParaRPr lang="en-US" dirty="0"/>
          </a:p>
        </p:txBody>
      </p:sp>
      <p:sp>
        <p:nvSpPr>
          <p:cNvPr id="28" name="Text Placeholder 4">
            <a:extLst>
              <a:ext uri="{FF2B5EF4-FFF2-40B4-BE49-F238E27FC236}">
                <a16:creationId xmlns:a16="http://schemas.microsoft.com/office/drawing/2014/main" id="{CA7A6897-50BB-69EA-CE0D-8428224909F6}"/>
              </a:ext>
            </a:extLst>
          </p:cNvPr>
          <p:cNvSpPr>
            <a:spLocks noGrp="1"/>
          </p:cNvSpPr>
          <p:nvPr>
            <p:ph type="body" sz="quarter" idx="24" hasCustomPrompt="1"/>
          </p:nvPr>
        </p:nvSpPr>
        <p:spPr>
          <a:xfrm>
            <a:off x="8695959"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9" name="Picture Placeholder 360">
            <a:extLst>
              <a:ext uri="{FF2B5EF4-FFF2-40B4-BE49-F238E27FC236}">
                <a16:creationId xmlns:a16="http://schemas.microsoft.com/office/drawing/2014/main" id="{D09EF4CE-B526-1CEA-9EDD-34A61A70EE7C}"/>
              </a:ext>
            </a:extLst>
          </p:cNvPr>
          <p:cNvSpPr>
            <a:spLocks noGrp="1"/>
          </p:cNvSpPr>
          <p:nvPr>
            <p:ph type="pic" sz="quarter" idx="25"/>
          </p:nvPr>
        </p:nvSpPr>
        <p:spPr>
          <a:xfrm>
            <a:off x="10371993" y="1676401"/>
            <a:ext cx="1411061" cy="1408177"/>
          </a:xfrm>
          <a:solidFill>
            <a:schemeClr val="bg2"/>
          </a:solidFill>
        </p:spPr>
        <p:txBody>
          <a:bodyPr/>
          <a:lstStyle/>
          <a:p>
            <a:r>
              <a:rPr lang="en-US"/>
              <a:t>Click icon to add picture</a:t>
            </a:r>
            <a:endParaRPr lang="en-US" dirty="0"/>
          </a:p>
        </p:txBody>
      </p:sp>
      <p:sp>
        <p:nvSpPr>
          <p:cNvPr id="30" name="Text Placeholder 4">
            <a:extLst>
              <a:ext uri="{FF2B5EF4-FFF2-40B4-BE49-F238E27FC236}">
                <a16:creationId xmlns:a16="http://schemas.microsoft.com/office/drawing/2014/main" id="{993FC27B-1624-B783-DF96-5521C31FB6AD}"/>
              </a:ext>
            </a:extLst>
          </p:cNvPr>
          <p:cNvSpPr>
            <a:spLocks noGrp="1"/>
          </p:cNvSpPr>
          <p:nvPr>
            <p:ph type="body" sz="quarter" idx="26" hasCustomPrompt="1"/>
          </p:nvPr>
        </p:nvSpPr>
        <p:spPr>
          <a:xfrm>
            <a:off x="10371627"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1" name="Picture Placeholder 360">
            <a:extLst>
              <a:ext uri="{FF2B5EF4-FFF2-40B4-BE49-F238E27FC236}">
                <a16:creationId xmlns:a16="http://schemas.microsoft.com/office/drawing/2014/main" id="{5A8BA158-C0D0-7A81-D0D2-8428A63A3D75}"/>
              </a:ext>
            </a:extLst>
          </p:cNvPr>
          <p:cNvSpPr>
            <a:spLocks noGrp="1"/>
          </p:cNvSpPr>
          <p:nvPr>
            <p:ph type="pic" sz="quarter" idx="27"/>
          </p:nvPr>
        </p:nvSpPr>
        <p:spPr>
          <a:xfrm>
            <a:off x="317151" y="3962401"/>
            <a:ext cx="1411061" cy="1408177"/>
          </a:xfrm>
          <a:solidFill>
            <a:schemeClr val="bg2"/>
          </a:solidFill>
        </p:spPr>
        <p:txBody>
          <a:bodyPr/>
          <a:lstStyle/>
          <a:p>
            <a:r>
              <a:rPr lang="en-US"/>
              <a:t>Click icon to add picture</a:t>
            </a:r>
            <a:endParaRPr lang="en-US" dirty="0"/>
          </a:p>
        </p:txBody>
      </p:sp>
      <p:sp>
        <p:nvSpPr>
          <p:cNvPr id="32" name="Text Placeholder 4">
            <a:extLst>
              <a:ext uri="{FF2B5EF4-FFF2-40B4-BE49-F238E27FC236}">
                <a16:creationId xmlns:a16="http://schemas.microsoft.com/office/drawing/2014/main" id="{39D4BA50-34B9-66B8-EAF5-82AF534969D1}"/>
              </a:ext>
            </a:extLst>
          </p:cNvPr>
          <p:cNvSpPr>
            <a:spLocks noGrp="1"/>
          </p:cNvSpPr>
          <p:nvPr>
            <p:ph type="body" sz="quarter" idx="28" hasCustomPrompt="1"/>
          </p:nvPr>
        </p:nvSpPr>
        <p:spPr>
          <a:xfrm>
            <a:off x="3167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3" name="Picture Placeholder 360">
            <a:extLst>
              <a:ext uri="{FF2B5EF4-FFF2-40B4-BE49-F238E27FC236}">
                <a16:creationId xmlns:a16="http://schemas.microsoft.com/office/drawing/2014/main" id="{9764F327-567A-B4BD-324B-5E6E4A38AE8A}"/>
              </a:ext>
            </a:extLst>
          </p:cNvPr>
          <p:cNvSpPr>
            <a:spLocks noGrp="1"/>
          </p:cNvSpPr>
          <p:nvPr>
            <p:ph type="pic" sz="quarter" idx="29"/>
          </p:nvPr>
        </p:nvSpPr>
        <p:spPr>
          <a:xfrm>
            <a:off x="1993551" y="3962401"/>
            <a:ext cx="1411061" cy="1408177"/>
          </a:xfrm>
          <a:solidFill>
            <a:schemeClr val="bg2"/>
          </a:solidFill>
        </p:spPr>
        <p:txBody>
          <a:bodyPr/>
          <a:lstStyle/>
          <a:p>
            <a:r>
              <a:rPr lang="en-US"/>
              <a:t>Click icon to add picture</a:t>
            </a:r>
            <a:endParaRPr lang="en-US" dirty="0"/>
          </a:p>
        </p:txBody>
      </p:sp>
      <p:sp>
        <p:nvSpPr>
          <p:cNvPr id="34" name="Text Placeholder 4">
            <a:extLst>
              <a:ext uri="{FF2B5EF4-FFF2-40B4-BE49-F238E27FC236}">
                <a16:creationId xmlns:a16="http://schemas.microsoft.com/office/drawing/2014/main" id="{81407771-83D8-01C3-0563-CE45ADD67E2A}"/>
              </a:ext>
            </a:extLst>
          </p:cNvPr>
          <p:cNvSpPr>
            <a:spLocks noGrp="1"/>
          </p:cNvSpPr>
          <p:nvPr>
            <p:ph type="body" sz="quarter" idx="30" hasCustomPrompt="1"/>
          </p:nvPr>
        </p:nvSpPr>
        <p:spPr>
          <a:xfrm>
            <a:off x="19931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5" name="Picture Placeholder 360">
            <a:extLst>
              <a:ext uri="{FF2B5EF4-FFF2-40B4-BE49-F238E27FC236}">
                <a16:creationId xmlns:a16="http://schemas.microsoft.com/office/drawing/2014/main" id="{053F6908-A1A4-51D5-C068-74AE8BBE8575}"/>
              </a:ext>
            </a:extLst>
          </p:cNvPr>
          <p:cNvSpPr>
            <a:spLocks noGrp="1"/>
          </p:cNvSpPr>
          <p:nvPr>
            <p:ph type="pic" sz="quarter" idx="31"/>
          </p:nvPr>
        </p:nvSpPr>
        <p:spPr>
          <a:xfrm>
            <a:off x="3669951" y="3962401"/>
            <a:ext cx="1411061" cy="1408177"/>
          </a:xfrm>
          <a:solidFill>
            <a:schemeClr val="bg2"/>
          </a:solidFill>
        </p:spPr>
        <p:txBody>
          <a:bodyPr/>
          <a:lstStyle/>
          <a:p>
            <a:r>
              <a:rPr lang="en-US"/>
              <a:t>Click icon to add picture</a:t>
            </a:r>
            <a:endParaRPr lang="en-US" dirty="0"/>
          </a:p>
        </p:txBody>
      </p:sp>
      <p:sp>
        <p:nvSpPr>
          <p:cNvPr id="36" name="Text Placeholder 4">
            <a:extLst>
              <a:ext uri="{FF2B5EF4-FFF2-40B4-BE49-F238E27FC236}">
                <a16:creationId xmlns:a16="http://schemas.microsoft.com/office/drawing/2014/main" id="{0159B219-D993-9F5C-A25E-271704131301}"/>
              </a:ext>
            </a:extLst>
          </p:cNvPr>
          <p:cNvSpPr>
            <a:spLocks noGrp="1"/>
          </p:cNvSpPr>
          <p:nvPr>
            <p:ph type="body" sz="quarter" idx="32" hasCustomPrompt="1"/>
          </p:nvPr>
        </p:nvSpPr>
        <p:spPr>
          <a:xfrm>
            <a:off x="36695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7" name="Picture Placeholder 360">
            <a:extLst>
              <a:ext uri="{FF2B5EF4-FFF2-40B4-BE49-F238E27FC236}">
                <a16:creationId xmlns:a16="http://schemas.microsoft.com/office/drawing/2014/main" id="{3B1CFCF1-1BBA-A77B-07C5-CE89C6D37D8E}"/>
              </a:ext>
            </a:extLst>
          </p:cNvPr>
          <p:cNvSpPr>
            <a:spLocks noGrp="1"/>
          </p:cNvSpPr>
          <p:nvPr>
            <p:ph type="pic" sz="quarter" idx="33"/>
          </p:nvPr>
        </p:nvSpPr>
        <p:spPr>
          <a:xfrm>
            <a:off x="5346351" y="3962401"/>
            <a:ext cx="1411061" cy="1408177"/>
          </a:xfrm>
          <a:solidFill>
            <a:schemeClr val="bg2"/>
          </a:solidFill>
        </p:spPr>
        <p:txBody>
          <a:bodyPr/>
          <a:lstStyle/>
          <a:p>
            <a:r>
              <a:rPr lang="en-US"/>
              <a:t>Click icon to add picture</a:t>
            </a:r>
            <a:endParaRPr lang="en-US" dirty="0"/>
          </a:p>
        </p:txBody>
      </p:sp>
      <p:sp>
        <p:nvSpPr>
          <p:cNvPr id="38" name="Text Placeholder 4">
            <a:extLst>
              <a:ext uri="{FF2B5EF4-FFF2-40B4-BE49-F238E27FC236}">
                <a16:creationId xmlns:a16="http://schemas.microsoft.com/office/drawing/2014/main" id="{924D5DB3-FDA3-34E1-683B-AF880C6B5647}"/>
              </a:ext>
            </a:extLst>
          </p:cNvPr>
          <p:cNvSpPr>
            <a:spLocks noGrp="1"/>
          </p:cNvSpPr>
          <p:nvPr>
            <p:ph type="body" sz="quarter" idx="34" hasCustomPrompt="1"/>
          </p:nvPr>
        </p:nvSpPr>
        <p:spPr>
          <a:xfrm>
            <a:off x="53459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9" name="Picture Placeholder 360">
            <a:extLst>
              <a:ext uri="{FF2B5EF4-FFF2-40B4-BE49-F238E27FC236}">
                <a16:creationId xmlns:a16="http://schemas.microsoft.com/office/drawing/2014/main" id="{CD18FDA3-0BAD-70CF-4A1C-E0AC365F43EC}"/>
              </a:ext>
            </a:extLst>
          </p:cNvPr>
          <p:cNvSpPr>
            <a:spLocks noGrp="1"/>
          </p:cNvSpPr>
          <p:nvPr>
            <p:ph type="pic" sz="quarter" idx="35"/>
          </p:nvPr>
        </p:nvSpPr>
        <p:spPr>
          <a:xfrm>
            <a:off x="7022751" y="3962401"/>
            <a:ext cx="1411061" cy="1408177"/>
          </a:xfrm>
          <a:solidFill>
            <a:schemeClr val="bg2"/>
          </a:solidFill>
        </p:spPr>
        <p:txBody>
          <a:bodyPr/>
          <a:lstStyle/>
          <a:p>
            <a:r>
              <a:rPr lang="en-US"/>
              <a:t>Click icon to add picture</a:t>
            </a:r>
            <a:endParaRPr lang="en-US" dirty="0"/>
          </a:p>
        </p:txBody>
      </p:sp>
      <p:sp>
        <p:nvSpPr>
          <p:cNvPr id="40" name="Text Placeholder 4">
            <a:extLst>
              <a:ext uri="{FF2B5EF4-FFF2-40B4-BE49-F238E27FC236}">
                <a16:creationId xmlns:a16="http://schemas.microsoft.com/office/drawing/2014/main" id="{BC7D472D-B446-D4C9-7FEA-8337576DA47E}"/>
              </a:ext>
            </a:extLst>
          </p:cNvPr>
          <p:cNvSpPr>
            <a:spLocks noGrp="1"/>
          </p:cNvSpPr>
          <p:nvPr>
            <p:ph type="body" sz="quarter" idx="36" hasCustomPrompt="1"/>
          </p:nvPr>
        </p:nvSpPr>
        <p:spPr>
          <a:xfrm>
            <a:off x="70223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1" name="Picture Placeholder 360">
            <a:extLst>
              <a:ext uri="{FF2B5EF4-FFF2-40B4-BE49-F238E27FC236}">
                <a16:creationId xmlns:a16="http://schemas.microsoft.com/office/drawing/2014/main" id="{00CD14FC-B345-724A-1702-9ECB7309E7BA}"/>
              </a:ext>
            </a:extLst>
          </p:cNvPr>
          <p:cNvSpPr>
            <a:spLocks noGrp="1"/>
          </p:cNvSpPr>
          <p:nvPr>
            <p:ph type="pic" sz="quarter" idx="37"/>
          </p:nvPr>
        </p:nvSpPr>
        <p:spPr>
          <a:xfrm>
            <a:off x="8698785" y="3962401"/>
            <a:ext cx="1411061" cy="1408177"/>
          </a:xfrm>
          <a:solidFill>
            <a:schemeClr val="bg2"/>
          </a:solidFill>
        </p:spPr>
        <p:txBody>
          <a:bodyPr/>
          <a:lstStyle/>
          <a:p>
            <a:r>
              <a:rPr lang="en-US"/>
              <a:t>Click icon to add picture</a:t>
            </a:r>
            <a:endParaRPr lang="en-US" dirty="0"/>
          </a:p>
        </p:txBody>
      </p:sp>
      <p:sp>
        <p:nvSpPr>
          <p:cNvPr id="42" name="Text Placeholder 4">
            <a:extLst>
              <a:ext uri="{FF2B5EF4-FFF2-40B4-BE49-F238E27FC236}">
                <a16:creationId xmlns:a16="http://schemas.microsoft.com/office/drawing/2014/main" id="{A39A6918-941C-CFDA-46B7-7B3F5821B260}"/>
              </a:ext>
            </a:extLst>
          </p:cNvPr>
          <p:cNvSpPr>
            <a:spLocks noGrp="1"/>
          </p:cNvSpPr>
          <p:nvPr>
            <p:ph type="body" sz="quarter" idx="38" hasCustomPrompt="1"/>
          </p:nvPr>
        </p:nvSpPr>
        <p:spPr>
          <a:xfrm>
            <a:off x="8698419"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3" name="Picture Placeholder 360">
            <a:extLst>
              <a:ext uri="{FF2B5EF4-FFF2-40B4-BE49-F238E27FC236}">
                <a16:creationId xmlns:a16="http://schemas.microsoft.com/office/drawing/2014/main" id="{13F06704-FC82-77D6-CD12-259FDE55A8D4}"/>
              </a:ext>
            </a:extLst>
          </p:cNvPr>
          <p:cNvSpPr>
            <a:spLocks noGrp="1"/>
          </p:cNvSpPr>
          <p:nvPr>
            <p:ph type="pic" sz="quarter" idx="39"/>
          </p:nvPr>
        </p:nvSpPr>
        <p:spPr>
          <a:xfrm>
            <a:off x="10374453" y="3962401"/>
            <a:ext cx="1411061" cy="1408177"/>
          </a:xfrm>
          <a:solidFill>
            <a:schemeClr val="bg2"/>
          </a:solidFill>
        </p:spPr>
        <p:txBody>
          <a:bodyPr/>
          <a:lstStyle/>
          <a:p>
            <a:r>
              <a:rPr lang="en-US"/>
              <a:t>Click icon to add picture</a:t>
            </a:r>
            <a:endParaRPr lang="en-US" dirty="0"/>
          </a:p>
        </p:txBody>
      </p:sp>
      <p:sp>
        <p:nvSpPr>
          <p:cNvPr id="44" name="Text Placeholder 4">
            <a:extLst>
              <a:ext uri="{FF2B5EF4-FFF2-40B4-BE49-F238E27FC236}">
                <a16:creationId xmlns:a16="http://schemas.microsoft.com/office/drawing/2014/main" id="{DAE33098-4EF0-1E1A-7F23-76F0D50AACBE}"/>
              </a:ext>
            </a:extLst>
          </p:cNvPr>
          <p:cNvSpPr>
            <a:spLocks noGrp="1"/>
          </p:cNvSpPr>
          <p:nvPr>
            <p:ph type="body" sz="quarter" idx="40" hasCustomPrompt="1"/>
          </p:nvPr>
        </p:nvSpPr>
        <p:spPr>
          <a:xfrm>
            <a:off x="10374087"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41854836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rait-10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510445" y="1682263"/>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1510079"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3409584" y="1682263"/>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3409218"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5308182" y="1682263"/>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5307640"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7206077" y="1682263"/>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7205711"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9103782" y="1682263"/>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9103416"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 name="Picture Placeholder 360">
            <a:extLst>
              <a:ext uri="{FF2B5EF4-FFF2-40B4-BE49-F238E27FC236}">
                <a16:creationId xmlns:a16="http://schemas.microsoft.com/office/drawing/2014/main" id="{50C0265D-4C37-A6EB-018A-088C3665D77B}"/>
              </a:ext>
            </a:extLst>
          </p:cNvPr>
          <p:cNvSpPr>
            <a:spLocks noGrp="1"/>
          </p:cNvSpPr>
          <p:nvPr>
            <p:ph type="pic" sz="quarter" idx="23"/>
          </p:nvPr>
        </p:nvSpPr>
        <p:spPr>
          <a:xfrm>
            <a:off x="1510079" y="3970677"/>
            <a:ext cx="1411061" cy="1408177"/>
          </a:xfrm>
          <a:solidFill>
            <a:schemeClr val="bg2"/>
          </a:solidFill>
        </p:spPr>
        <p:txBody>
          <a:bodyPr/>
          <a:lstStyle/>
          <a:p>
            <a:r>
              <a:rPr lang="en-US"/>
              <a:t>Click icon to add picture</a:t>
            </a:r>
            <a:endParaRPr lang="en-US" dirty="0"/>
          </a:p>
        </p:txBody>
      </p:sp>
      <p:sp>
        <p:nvSpPr>
          <p:cNvPr id="4" name="Text Placeholder 4">
            <a:extLst>
              <a:ext uri="{FF2B5EF4-FFF2-40B4-BE49-F238E27FC236}">
                <a16:creationId xmlns:a16="http://schemas.microsoft.com/office/drawing/2014/main" id="{3171DB7C-B77B-BA2F-D42D-E70799E1CF45}"/>
              </a:ext>
            </a:extLst>
          </p:cNvPr>
          <p:cNvSpPr>
            <a:spLocks noGrp="1"/>
          </p:cNvSpPr>
          <p:nvPr>
            <p:ph type="body" sz="quarter" idx="24" hasCustomPrompt="1"/>
          </p:nvPr>
        </p:nvSpPr>
        <p:spPr>
          <a:xfrm>
            <a:off x="1509713"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6" name="Picture Placeholder 360">
            <a:extLst>
              <a:ext uri="{FF2B5EF4-FFF2-40B4-BE49-F238E27FC236}">
                <a16:creationId xmlns:a16="http://schemas.microsoft.com/office/drawing/2014/main" id="{54228786-C065-7CF8-8C9C-C9622BDB5F7E}"/>
              </a:ext>
            </a:extLst>
          </p:cNvPr>
          <p:cNvSpPr>
            <a:spLocks noGrp="1"/>
          </p:cNvSpPr>
          <p:nvPr>
            <p:ph type="pic" sz="quarter" idx="25"/>
          </p:nvPr>
        </p:nvSpPr>
        <p:spPr>
          <a:xfrm>
            <a:off x="3409218" y="3970677"/>
            <a:ext cx="1411061" cy="1408177"/>
          </a:xfrm>
          <a:solidFill>
            <a:schemeClr val="bg2"/>
          </a:solidFill>
        </p:spPr>
        <p:txBody>
          <a:bodyPr/>
          <a:lstStyle/>
          <a:p>
            <a:r>
              <a:rPr lang="en-US"/>
              <a:t>Click icon to add picture</a:t>
            </a:r>
            <a:endParaRPr lang="en-US" dirty="0"/>
          </a:p>
        </p:txBody>
      </p:sp>
      <p:sp>
        <p:nvSpPr>
          <p:cNvPr id="9" name="Text Placeholder 4">
            <a:extLst>
              <a:ext uri="{FF2B5EF4-FFF2-40B4-BE49-F238E27FC236}">
                <a16:creationId xmlns:a16="http://schemas.microsoft.com/office/drawing/2014/main" id="{9C03BA11-280F-ED2F-8FE5-AD08B0D44816}"/>
              </a:ext>
            </a:extLst>
          </p:cNvPr>
          <p:cNvSpPr>
            <a:spLocks noGrp="1"/>
          </p:cNvSpPr>
          <p:nvPr>
            <p:ph type="body" sz="quarter" idx="26" hasCustomPrompt="1"/>
          </p:nvPr>
        </p:nvSpPr>
        <p:spPr>
          <a:xfrm>
            <a:off x="3408852"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1" name="Picture Placeholder 360">
            <a:extLst>
              <a:ext uri="{FF2B5EF4-FFF2-40B4-BE49-F238E27FC236}">
                <a16:creationId xmlns:a16="http://schemas.microsoft.com/office/drawing/2014/main" id="{D0FFE670-33BD-AB72-DB9E-26A7E5785E56}"/>
              </a:ext>
            </a:extLst>
          </p:cNvPr>
          <p:cNvSpPr>
            <a:spLocks noGrp="1"/>
          </p:cNvSpPr>
          <p:nvPr>
            <p:ph type="pic" sz="quarter" idx="27"/>
          </p:nvPr>
        </p:nvSpPr>
        <p:spPr>
          <a:xfrm>
            <a:off x="5307816" y="3970677"/>
            <a:ext cx="1411061" cy="1408177"/>
          </a:xfrm>
          <a:solidFill>
            <a:schemeClr val="bg2"/>
          </a:solidFill>
        </p:spPr>
        <p:txBody>
          <a:bodyPr/>
          <a:lstStyle/>
          <a:p>
            <a:r>
              <a:rPr lang="en-US"/>
              <a:t>Click icon to add picture</a:t>
            </a:r>
            <a:endParaRPr lang="en-US" dirty="0"/>
          </a:p>
        </p:txBody>
      </p:sp>
      <p:sp>
        <p:nvSpPr>
          <p:cNvPr id="16" name="Text Placeholder 4">
            <a:extLst>
              <a:ext uri="{FF2B5EF4-FFF2-40B4-BE49-F238E27FC236}">
                <a16:creationId xmlns:a16="http://schemas.microsoft.com/office/drawing/2014/main" id="{36FD3033-3412-943B-9B60-3555F20EAC66}"/>
              </a:ext>
            </a:extLst>
          </p:cNvPr>
          <p:cNvSpPr>
            <a:spLocks noGrp="1"/>
          </p:cNvSpPr>
          <p:nvPr>
            <p:ph type="body" sz="quarter" idx="28" hasCustomPrompt="1"/>
          </p:nvPr>
        </p:nvSpPr>
        <p:spPr>
          <a:xfrm>
            <a:off x="5307274"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7" name="Picture Placeholder 360">
            <a:extLst>
              <a:ext uri="{FF2B5EF4-FFF2-40B4-BE49-F238E27FC236}">
                <a16:creationId xmlns:a16="http://schemas.microsoft.com/office/drawing/2014/main" id="{D90F4C59-A65F-7802-34A6-70D69C5041A5}"/>
              </a:ext>
            </a:extLst>
          </p:cNvPr>
          <p:cNvSpPr>
            <a:spLocks noGrp="1"/>
          </p:cNvSpPr>
          <p:nvPr>
            <p:ph type="pic" sz="quarter" idx="29"/>
          </p:nvPr>
        </p:nvSpPr>
        <p:spPr>
          <a:xfrm>
            <a:off x="7205711" y="3970677"/>
            <a:ext cx="1411061" cy="1408177"/>
          </a:xfrm>
          <a:solidFill>
            <a:schemeClr val="bg2"/>
          </a:solidFill>
        </p:spPr>
        <p:txBody>
          <a:bodyPr/>
          <a:lstStyle/>
          <a:p>
            <a:r>
              <a:rPr lang="en-US"/>
              <a:t>Click icon to add picture</a:t>
            </a:r>
            <a:endParaRPr lang="en-US" dirty="0"/>
          </a:p>
        </p:txBody>
      </p:sp>
      <p:sp>
        <p:nvSpPr>
          <p:cNvPr id="18" name="Text Placeholder 4">
            <a:extLst>
              <a:ext uri="{FF2B5EF4-FFF2-40B4-BE49-F238E27FC236}">
                <a16:creationId xmlns:a16="http://schemas.microsoft.com/office/drawing/2014/main" id="{134846F9-F8EB-3656-08DF-03E1A00CD633}"/>
              </a:ext>
            </a:extLst>
          </p:cNvPr>
          <p:cNvSpPr>
            <a:spLocks noGrp="1"/>
          </p:cNvSpPr>
          <p:nvPr>
            <p:ph type="body" sz="quarter" idx="30" hasCustomPrompt="1"/>
          </p:nvPr>
        </p:nvSpPr>
        <p:spPr>
          <a:xfrm>
            <a:off x="7205345"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9" name="Picture Placeholder 360">
            <a:extLst>
              <a:ext uri="{FF2B5EF4-FFF2-40B4-BE49-F238E27FC236}">
                <a16:creationId xmlns:a16="http://schemas.microsoft.com/office/drawing/2014/main" id="{9694CBBD-6AE6-ADDC-80FB-FDFA2458BCB3}"/>
              </a:ext>
            </a:extLst>
          </p:cNvPr>
          <p:cNvSpPr>
            <a:spLocks noGrp="1"/>
          </p:cNvSpPr>
          <p:nvPr>
            <p:ph type="pic" sz="quarter" idx="31"/>
          </p:nvPr>
        </p:nvSpPr>
        <p:spPr>
          <a:xfrm>
            <a:off x="9103416" y="3970677"/>
            <a:ext cx="1411061" cy="1408177"/>
          </a:xfrm>
          <a:solidFill>
            <a:schemeClr val="bg2"/>
          </a:solidFill>
        </p:spPr>
        <p:txBody>
          <a:bodyPr/>
          <a:lstStyle/>
          <a:p>
            <a:r>
              <a:rPr lang="en-US"/>
              <a:t>Click icon to add picture</a:t>
            </a:r>
            <a:endParaRPr lang="en-US" dirty="0"/>
          </a:p>
        </p:txBody>
      </p:sp>
      <p:sp>
        <p:nvSpPr>
          <p:cNvPr id="20" name="Text Placeholder 4">
            <a:extLst>
              <a:ext uri="{FF2B5EF4-FFF2-40B4-BE49-F238E27FC236}">
                <a16:creationId xmlns:a16="http://schemas.microsoft.com/office/drawing/2014/main" id="{4DB0CCF3-7E0B-FACF-F244-CCF6EC2D9306}"/>
              </a:ext>
            </a:extLst>
          </p:cNvPr>
          <p:cNvSpPr>
            <a:spLocks noGrp="1"/>
          </p:cNvSpPr>
          <p:nvPr>
            <p:ph type="body" sz="quarter" idx="32" hasCustomPrompt="1"/>
          </p:nvPr>
        </p:nvSpPr>
        <p:spPr>
          <a:xfrm>
            <a:off x="9103050"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759745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ortrait-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4" name="SmartArt Placeholder 3">
            <a:extLst>
              <a:ext uri="{FF2B5EF4-FFF2-40B4-BE49-F238E27FC236}">
                <a16:creationId xmlns:a16="http://schemas.microsoft.com/office/drawing/2014/main" id="{41F9B8EB-EA8B-7B42-D70A-72CFAD42EB27}"/>
              </a:ext>
            </a:extLst>
          </p:cNvPr>
          <p:cNvSpPr>
            <a:spLocks noGrp="1"/>
          </p:cNvSpPr>
          <p:nvPr>
            <p:ph type="dgm" sz="quarter" idx="10"/>
          </p:nvPr>
        </p:nvSpPr>
        <p:spPr>
          <a:xfrm>
            <a:off x="314691" y="1430338"/>
            <a:ext cx="11493133" cy="4852987"/>
          </a:xfrm>
        </p:spPr>
        <p:txBody>
          <a:bodyPr/>
          <a:lstStyle/>
          <a:p>
            <a:r>
              <a:rPr lang="en-US"/>
              <a:t>Click icon to add SmartArt graphic</a:t>
            </a:r>
          </a:p>
        </p:txBody>
      </p:sp>
    </p:spTree>
    <p:extLst>
      <p:ext uri="{BB962C8B-B14F-4D97-AF65-F5344CB8AC3E}">
        <p14:creationId xmlns:p14="http://schemas.microsoft.com/office/powerpoint/2010/main" val="247565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hasCustomPrompt="1"/>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745685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6499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745858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pic>
        <p:nvPicPr>
          <p:cNvPr id="12" name="Picture 11" descr="A black and white logo&#10;&#10;Description automatically generated">
            <a:extLst>
              <a:ext uri="{FF2B5EF4-FFF2-40B4-BE49-F238E27FC236}">
                <a16:creationId xmlns:a16="http://schemas.microsoft.com/office/drawing/2014/main" id="{335077FD-BE54-FE50-D6AA-094D6DF45D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952550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6117918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7" name="Picture 6" descr="A black and white logo&#10;&#10;Description automatically generated">
            <a:extLst>
              <a:ext uri="{FF2B5EF4-FFF2-40B4-BE49-F238E27FC236}">
                <a16:creationId xmlns:a16="http://schemas.microsoft.com/office/drawing/2014/main" id="{D682DD30-008F-7A0A-DCE8-880A7B44F26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573938" y="2840467"/>
            <a:ext cx="7044124" cy="1177067"/>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6" name="Picture 5" descr="A black and white logo&#10;&#10;Description automatically generated">
            <a:extLst>
              <a:ext uri="{FF2B5EF4-FFF2-40B4-BE49-F238E27FC236}">
                <a16:creationId xmlns:a16="http://schemas.microsoft.com/office/drawing/2014/main" id="{174630C3-2F33-1DFF-E3C5-9EDBB56D03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8069" y="766044"/>
            <a:ext cx="2639023" cy="440978"/>
          </a:xfrm>
          <a:prstGeom prst="rect">
            <a:avLst/>
          </a:prstGeom>
        </p:spPr>
      </p:pic>
    </p:spTree>
    <p:extLst>
      <p:ext uri="{BB962C8B-B14F-4D97-AF65-F5344CB8AC3E}">
        <p14:creationId xmlns:p14="http://schemas.microsoft.com/office/powerpoint/2010/main" val="218425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481958"/>
            <a:ext cx="5843239" cy="3891648"/>
          </a:xfrm>
        </p:spPr>
        <p:txBody>
          <a:bodyPr/>
          <a:lstStyle/>
          <a:p>
            <a:r>
              <a:rPr lang="en-US"/>
              <a:t>Click icon to add picture</a:t>
            </a:r>
            <a:endParaRPr lang="en-US" dirty="0"/>
          </a:p>
        </p:txBody>
      </p:sp>
      <p:pic>
        <p:nvPicPr>
          <p:cNvPr id="5" name="Picture 4" descr="A black and white logo&#10;&#10;Description automatically generated">
            <a:extLst>
              <a:ext uri="{FF2B5EF4-FFF2-40B4-BE49-F238E27FC236}">
                <a16:creationId xmlns:a16="http://schemas.microsoft.com/office/drawing/2014/main" id="{14D4E435-AF1E-9B12-EBEE-2566C16EDD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8069" y="766044"/>
            <a:ext cx="2639023" cy="440978"/>
          </a:xfrm>
          <a:prstGeom prst="rect">
            <a:avLst/>
          </a:prstGeom>
        </p:spPr>
      </p:pic>
    </p:spTree>
    <p:extLst>
      <p:ext uri="{BB962C8B-B14F-4D97-AF65-F5344CB8AC3E}">
        <p14:creationId xmlns:p14="http://schemas.microsoft.com/office/powerpoint/2010/main" val="2578194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Best Title Option for Longer Presentation Titles (Text Size no larger than 32 pt and no smaller than 20pt) </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pic>
        <p:nvPicPr>
          <p:cNvPr id="6" name="Picture 5" descr="A black and white logo&#10;&#10;Description automatically generated">
            <a:extLst>
              <a:ext uri="{FF2B5EF4-FFF2-40B4-BE49-F238E27FC236}">
                <a16:creationId xmlns:a16="http://schemas.microsoft.com/office/drawing/2014/main" id="{718C1391-A329-AC20-2D94-BC8D21672AC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8069" y="766044"/>
            <a:ext cx="2639023" cy="440978"/>
          </a:xfrm>
          <a:prstGeom prst="rect">
            <a:avLst/>
          </a:prstGeom>
        </p:spPr>
      </p:pic>
    </p:spTree>
    <p:extLst>
      <p:ext uri="{BB962C8B-B14F-4D97-AF65-F5344CB8AC3E}">
        <p14:creationId xmlns:p14="http://schemas.microsoft.com/office/powerpoint/2010/main" val="3525718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pic>
        <p:nvPicPr>
          <p:cNvPr id="4" name="Picture 3" descr="A black and white logo&#10;&#10;Description automatically generated">
            <a:extLst>
              <a:ext uri="{FF2B5EF4-FFF2-40B4-BE49-F238E27FC236}">
                <a16:creationId xmlns:a16="http://schemas.microsoft.com/office/drawing/2014/main" id="{F75A5580-EBAB-497A-C69C-CCB697D63C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022736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Agenda-SmartAr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5" name="SmartArt Placeholder 4">
            <a:extLst>
              <a:ext uri="{FF2B5EF4-FFF2-40B4-BE49-F238E27FC236}">
                <a16:creationId xmlns:a16="http://schemas.microsoft.com/office/drawing/2014/main" id="{6B6A6669-2B8D-5075-F3AA-557D6B4A0025}"/>
              </a:ext>
            </a:extLst>
          </p:cNvPr>
          <p:cNvSpPr>
            <a:spLocks noGrp="1"/>
          </p:cNvSpPr>
          <p:nvPr>
            <p:ph type="dgm" sz="quarter" idx="10"/>
          </p:nvPr>
        </p:nvSpPr>
        <p:spPr>
          <a:xfrm>
            <a:off x="314325" y="1444752"/>
            <a:ext cx="11493500" cy="3465386"/>
          </a:xfrm>
        </p:spPr>
        <p:txBody>
          <a:bodyPr/>
          <a:lstStyle/>
          <a:p>
            <a:r>
              <a:rPr lang="en-US"/>
              <a:t>Click icon to add SmartArt graphic</a:t>
            </a:r>
          </a:p>
        </p:txBody>
      </p:sp>
      <p:pic>
        <p:nvPicPr>
          <p:cNvPr id="4" name="Picture 3" descr="A black and white logo&#10;&#10;Description automatically generated">
            <a:extLst>
              <a:ext uri="{FF2B5EF4-FFF2-40B4-BE49-F238E27FC236}">
                <a16:creationId xmlns:a16="http://schemas.microsoft.com/office/drawing/2014/main" id="{3BF44559-1639-DBF3-04C5-E170C99CCF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110455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pic>
        <p:nvPicPr>
          <p:cNvPr id="2" name="Picture 1" descr="A black and white logo&#10;&#10;Description automatically generated">
            <a:extLst>
              <a:ext uri="{FF2B5EF4-FFF2-40B4-BE49-F238E27FC236}">
                <a16:creationId xmlns:a16="http://schemas.microsoft.com/office/drawing/2014/main" id="{A1AAF0F1-95DE-CB2B-79D9-886F409B84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
        <p:nvSpPr>
          <p:cNvPr id="3" name="Text Placeholder 21">
            <a:extLst>
              <a:ext uri="{FF2B5EF4-FFF2-40B4-BE49-F238E27FC236}">
                <a16:creationId xmlns:a16="http://schemas.microsoft.com/office/drawing/2014/main" id="{A2C53A2E-AD23-99BB-0650-6DB7E95BB3B8}"/>
              </a:ext>
            </a:extLst>
          </p:cNvPr>
          <p:cNvSpPr>
            <a:spLocks noGrp="1"/>
          </p:cNvSpPr>
          <p:nvPr>
            <p:ph type="body" sz="quarter" idx="20" hasCustomPrompt="1"/>
          </p:nvPr>
        </p:nvSpPr>
        <p:spPr>
          <a:xfrm>
            <a:off x="1962830" y="1371005"/>
            <a:ext cx="1744662" cy="1485900"/>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6" name="Text Placeholder 21">
            <a:extLst>
              <a:ext uri="{FF2B5EF4-FFF2-40B4-BE49-F238E27FC236}">
                <a16:creationId xmlns:a16="http://schemas.microsoft.com/office/drawing/2014/main" id="{F31F9F0F-EBC3-AA8E-DE26-8B947D051AED}"/>
              </a:ext>
            </a:extLst>
          </p:cNvPr>
          <p:cNvSpPr>
            <a:spLocks noGrp="1"/>
          </p:cNvSpPr>
          <p:nvPr>
            <p:ph type="body" sz="quarter" idx="21" hasCustomPrompt="1"/>
          </p:nvPr>
        </p:nvSpPr>
        <p:spPr>
          <a:xfrm>
            <a:off x="3707492" y="3038912"/>
            <a:ext cx="1744662" cy="1485900"/>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8" name="Text Placeholder 21">
            <a:extLst>
              <a:ext uri="{FF2B5EF4-FFF2-40B4-BE49-F238E27FC236}">
                <a16:creationId xmlns:a16="http://schemas.microsoft.com/office/drawing/2014/main" id="{03FD52ED-6456-23D9-689B-5D94F4AF9E49}"/>
              </a:ext>
            </a:extLst>
          </p:cNvPr>
          <p:cNvSpPr>
            <a:spLocks noGrp="1"/>
          </p:cNvSpPr>
          <p:nvPr>
            <p:ph type="body" sz="quarter" idx="22" hasCustomPrompt="1"/>
          </p:nvPr>
        </p:nvSpPr>
        <p:spPr>
          <a:xfrm>
            <a:off x="5451474" y="4708229"/>
            <a:ext cx="1744662" cy="1485900"/>
          </a:xfrm>
          <a:solidFill>
            <a:schemeClr val="bg2"/>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21287986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7" name="Picture 6" descr="A green text on a black background&#10;&#10;Description automatically generated">
            <a:extLst>
              <a:ext uri="{FF2B5EF4-FFF2-40B4-BE49-F238E27FC236}">
                <a16:creationId xmlns:a16="http://schemas.microsoft.com/office/drawing/2014/main" id="{B8EEC4DD-AE52-1F52-41C8-E1E19287817F}"/>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322311" y="6415502"/>
            <a:ext cx="1756746" cy="293548"/>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68" r:id="rId2"/>
    <p:sldLayoutId id="2147483969" r:id="rId3"/>
    <p:sldLayoutId id="2147483970" r:id="rId4"/>
    <p:sldLayoutId id="2147483971" r:id="rId5"/>
    <p:sldLayoutId id="2147483972"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831" r:id="rId18"/>
    <p:sldLayoutId id="2147483953" r:id="rId19"/>
    <p:sldLayoutId id="2147483954" r:id="rId20"/>
    <p:sldLayoutId id="2147483955" r:id="rId21"/>
    <p:sldLayoutId id="2147483956" r:id="rId22"/>
    <p:sldLayoutId id="2147483957" r:id="rId23"/>
    <p:sldLayoutId id="2147483958" r:id="rId24"/>
    <p:sldLayoutId id="2147483959" r:id="rId25"/>
    <p:sldLayoutId id="2147483960" r:id="rId26"/>
    <p:sldLayoutId id="2147483961" r:id="rId27"/>
    <p:sldLayoutId id="2147483962" r:id="rId28"/>
    <p:sldLayoutId id="2147483963" r:id="rId29"/>
    <p:sldLayoutId id="2147483964" r:id="rId30"/>
    <p:sldLayoutId id="2147483965" r:id="rId31"/>
    <p:sldLayoutId id="2147483966" r:id="rId32"/>
    <p:sldLayoutId id="2147483967" r:id="rId33"/>
    <p:sldLayoutId id="2147483849" r:id="rId34"/>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spcAft>
          <a:spcPts val="60"/>
        </a:spcAft>
        <a:buFont typeface="Arial" panose="020B0604020202020204" pitchFamily="34" charset="0"/>
        <a:buChar char="•"/>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0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3.png"/><Relationship Id="rId3" Type="http://schemas.openxmlformats.org/officeDocument/2006/relationships/hyperlink" Target="https://www.ibm.com/think/topics/quantum-computing" TargetMode="Externa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30.png"/><Relationship Id="rId9" Type="http://schemas.openxmlformats.org/officeDocument/2006/relationships/image" Target="../media/image35.svg"/><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41.png"/><Relationship Id="rId5" Type="http://schemas.openxmlformats.org/officeDocument/2006/relationships/image" Target="../media/image47.png"/><Relationship Id="rId4" Type="http://schemas.openxmlformats.org/officeDocument/2006/relationships/image" Target="../media/image46.png"/><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5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7.emf"/><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hyperlink" Target="https://doi.org/10.1063/5.0231929" TargetMode="External"/><Relationship Id="rId5" Type="http://schemas.openxmlformats.org/officeDocument/2006/relationships/image" Target="../media/image56.emf"/><Relationship Id="rId4" Type="http://schemas.openxmlformats.org/officeDocument/2006/relationships/image" Target="../media/image55.emf"/></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hyperlink" Target="mailto:gopalakrishm@ornl.gov" TargetMode="External"/><Relationship Id="rId13" Type="http://schemas.openxmlformats.org/officeDocument/2006/relationships/image" Target="../media/image70.png"/><Relationship Id="rId18" Type="http://schemas.openxmlformats.org/officeDocument/2006/relationships/image" Target="../media/image75.emf"/><Relationship Id="rId3" Type="http://schemas.openxmlformats.org/officeDocument/2006/relationships/image" Target="../media/image61.jpeg"/><Relationship Id="rId7" Type="http://schemas.openxmlformats.org/officeDocument/2006/relationships/image" Target="../media/image65.jpeg"/><Relationship Id="rId12" Type="http://schemas.openxmlformats.org/officeDocument/2006/relationships/image" Target="../media/image69.png"/><Relationship Id="rId17" Type="http://schemas.openxmlformats.org/officeDocument/2006/relationships/image" Target="../media/image74.jpg"/><Relationship Id="rId2" Type="http://schemas.openxmlformats.org/officeDocument/2006/relationships/notesSlide" Target="../notesSlides/notesSlide19.xml"/><Relationship Id="rId16" Type="http://schemas.openxmlformats.org/officeDocument/2006/relationships/image" Target="../media/image73.png"/><Relationship Id="rId20" Type="http://schemas.openxmlformats.org/officeDocument/2006/relationships/hyperlink" Target="https://docs.olcf.ornl.gov/quantum/quantum_access.html" TargetMode="External"/><Relationship Id="rId1" Type="http://schemas.openxmlformats.org/officeDocument/2006/relationships/slideLayout" Target="../slideLayouts/slideLayout20.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hyperlink" Target="https://docs.olcf.ornl.gov/accounts/accounts_and_projects.html" TargetMode="External"/><Relationship Id="rId4" Type="http://schemas.openxmlformats.org/officeDocument/2006/relationships/image" Target="../media/image62.png"/><Relationship Id="rId9" Type="http://schemas.openxmlformats.org/officeDocument/2006/relationships/image" Target="../media/image66.emf"/><Relationship Id="rId1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22.emf"/><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28.png"/><Relationship Id="rId5" Type="http://schemas.openxmlformats.org/officeDocument/2006/relationships/image" Target="../media/image21.emf"/><Relationship Id="rId10" Type="http://schemas.openxmlformats.org/officeDocument/2006/relationships/image" Target="../media/image27.png"/><Relationship Id="rId4" Type="http://schemas.openxmlformats.org/officeDocument/2006/relationships/image" Target="../media/image20.emf"/><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00C1-4BD0-4441-9F02-CABA00D22C2F}"/>
              </a:ext>
            </a:extLst>
          </p:cNvPr>
          <p:cNvSpPr>
            <a:spLocks noGrp="1"/>
          </p:cNvSpPr>
          <p:nvPr>
            <p:ph type="ctrTitle"/>
          </p:nvPr>
        </p:nvSpPr>
        <p:spPr>
          <a:xfrm>
            <a:off x="1215450" y="2308606"/>
            <a:ext cx="4517136" cy="837331"/>
          </a:xfrm>
        </p:spPr>
        <p:txBody>
          <a:bodyPr/>
          <a:lstStyle/>
          <a:p>
            <a:r>
              <a:rPr lang="en-US" b="1" dirty="0"/>
              <a:t>Quantum linear solvers for </a:t>
            </a:r>
            <a:r>
              <a:rPr lang="en-US" dirty="0"/>
              <a:t>fluid dynamics</a:t>
            </a:r>
            <a:endParaRPr lang="en-US" b="1" dirty="0"/>
          </a:p>
        </p:txBody>
      </p:sp>
      <p:sp>
        <p:nvSpPr>
          <p:cNvPr id="6" name="Text Placeholder 5">
            <a:extLst>
              <a:ext uri="{FF2B5EF4-FFF2-40B4-BE49-F238E27FC236}">
                <a16:creationId xmlns:a16="http://schemas.microsoft.com/office/drawing/2014/main" id="{D51796E1-737E-AD26-AD00-BADA3F244DEB}"/>
              </a:ext>
            </a:extLst>
          </p:cNvPr>
          <p:cNvSpPr>
            <a:spLocks noGrp="1"/>
          </p:cNvSpPr>
          <p:nvPr>
            <p:ph type="body" sz="quarter" idx="15"/>
          </p:nvPr>
        </p:nvSpPr>
        <p:spPr/>
        <p:txBody>
          <a:bodyPr/>
          <a:lstStyle/>
          <a:p>
            <a:r>
              <a:rPr lang="en-US" dirty="0"/>
              <a:t>Murali Gopalakrishnan Meena</a:t>
            </a:r>
          </a:p>
        </p:txBody>
      </p:sp>
      <p:sp>
        <p:nvSpPr>
          <p:cNvPr id="7" name="Text Placeholder 6">
            <a:extLst>
              <a:ext uri="{FF2B5EF4-FFF2-40B4-BE49-F238E27FC236}">
                <a16:creationId xmlns:a16="http://schemas.microsoft.com/office/drawing/2014/main" id="{9488BE18-4C15-F651-41A4-87D2C6BBF14D}"/>
              </a:ext>
            </a:extLst>
          </p:cNvPr>
          <p:cNvSpPr>
            <a:spLocks noGrp="1"/>
          </p:cNvSpPr>
          <p:nvPr>
            <p:ph type="body" sz="quarter" idx="17"/>
          </p:nvPr>
        </p:nvSpPr>
        <p:spPr/>
        <p:txBody>
          <a:bodyPr/>
          <a:lstStyle/>
          <a:p>
            <a:r>
              <a:rPr lang="en-US" dirty="0"/>
              <a:t>OLCF, Oak Ridge National Laboratory</a:t>
            </a:r>
          </a:p>
        </p:txBody>
      </p:sp>
      <p:sp>
        <p:nvSpPr>
          <p:cNvPr id="10" name="Text Placeholder 3">
            <a:extLst>
              <a:ext uri="{FF2B5EF4-FFF2-40B4-BE49-F238E27FC236}">
                <a16:creationId xmlns:a16="http://schemas.microsoft.com/office/drawing/2014/main" id="{B22B2338-CF7F-30C8-B21C-BC844B7B5108}"/>
              </a:ext>
            </a:extLst>
          </p:cNvPr>
          <p:cNvSpPr>
            <a:spLocks noGrp="1"/>
          </p:cNvSpPr>
          <p:nvPr>
            <p:ph type="body" sz="quarter" idx="14"/>
          </p:nvPr>
        </p:nvSpPr>
        <p:spPr>
          <a:xfrm>
            <a:off x="1215450" y="1934670"/>
            <a:ext cx="4517136" cy="193899"/>
          </a:xfrm>
        </p:spPr>
        <p:txBody>
          <a:bodyPr/>
          <a:lstStyle/>
          <a:p>
            <a:r>
              <a:rPr lang="en-US" dirty="0"/>
              <a:t>WCISCC 2025 ORNL</a:t>
            </a:r>
          </a:p>
        </p:txBody>
      </p:sp>
      <p:sp>
        <p:nvSpPr>
          <p:cNvPr id="3" name="TextBox 2">
            <a:extLst>
              <a:ext uri="{FF2B5EF4-FFF2-40B4-BE49-F238E27FC236}">
                <a16:creationId xmlns:a16="http://schemas.microsoft.com/office/drawing/2014/main" id="{95040F3F-FFF1-275E-973B-FF6BFB9019BB}"/>
              </a:ext>
            </a:extLst>
          </p:cNvPr>
          <p:cNvSpPr txBox="1"/>
          <p:nvPr/>
        </p:nvSpPr>
        <p:spPr>
          <a:xfrm>
            <a:off x="0" y="5952852"/>
            <a:ext cx="6002215" cy="954107"/>
          </a:xfrm>
          <a:prstGeom prst="rect">
            <a:avLst/>
          </a:prstGeom>
          <a:noFill/>
        </p:spPr>
        <p:txBody>
          <a:bodyPr wrap="square" rtlCol="0">
            <a:spAutoFit/>
          </a:bodyPr>
          <a:lstStyle/>
          <a:p>
            <a:r>
              <a:rPr lang="en-US" sz="1400" dirty="0">
                <a:latin typeface="+mn-lt"/>
              </a:rPr>
              <a:t>This research used resources of the Oak Ridge Leadership Computing Facility (OLCF) at the Oak Ridge National Laboratory, which is supported by the Office of Science of the U.S. Department of Energy under Contract No. DE-AC05-00OR22725.</a:t>
            </a:r>
          </a:p>
        </p:txBody>
      </p:sp>
    </p:spTree>
    <p:extLst>
      <p:ext uri="{BB962C8B-B14F-4D97-AF65-F5344CB8AC3E}">
        <p14:creationId xmlns:p14="http://schemas.microsoft.com/office/powerpoint/2010/main" val="1713182178"/>
      </p:ext>
    </p:extLst>
  </p:cSld>
  <p:clrMapOvr>
    <a:masterClrMapping/>
  </p:clrMapOvr>
  <mc:AlternateContent xmlns:mc="http://schemas.openxmlformats.org/markup-compatibility/2006" xmlns:p14="http://schemas.microsoft.com/office/powerpoint/2010/main">
    <mc:Choice Requires="p14">
      <p:transition spd="slow" p14:dur="2000" advTm="25757"/>
    </mc:Choice>
    <mc:Fallback xmlns="">
      <p:transition spd="slow" advTm="257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294860-04F4-358C-E79E-C3D522E3B872}"/>
              </a:ext>
            </a:extLst>
          </p:cNvPr>
          <p:cNvSpPr txBox="1"/>
          <p:nvPr/>
        </p:nvSpPr>
        <p:spPr>
          <a:xfrm>
            <a:off x="811634" y="1708613"/>
            <a:ext cx="536537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Bit vs Qubit – information states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State of superposition – a combination of all possible configurations</a:t>
            </a:r>
          </a:p>
          <a:p>
            <a:pPr marL="742950" lvl="1" indent="-285750">
              <a:buFont typeface="Arial" panose="020B0604020202020204" pitchFamily="34" charset="0"/>
              <a:buChar char="•"/>
            </a:pPr>
            <a:r>
              <a:rPr lang="en-US" dirty="0"/>
              <a:t>Store more information!</a:t>
            </a:r>
          </a:p>
          <a:p>
            <a:pPr marL="742950" lvl="1" indent="-285750">
              <a:buFont typeface="Arial" panose="020B0604020202020204" pitchFamily="34" charset="0"/>
              <a:buChar char="•"/>
            </a:pPr>
            <a:r>
              <a:rPr lang="en-US" dirty="0"/>
              <a:t>Measuring will lead to collapse to a binary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Types of qubits: </a:t>
            </a:r>
          </a:p>
          <a:p>
            <a:pPr marL="742950" lvl="1" indent="-285750">
              <a:buFont typeface="Arial" panose="020B0604020202020204" pitchFamily="34" charset="0"/>
              <a:buChar char="•"/>
            </a:pPr>
            <a:r>
              <a:rPr lang="en-US" dirty="0"/>
              <a:t>Superconducting</a:t>
            </a:r>
          </a:p>
          <a:p>
            <a:pPr marL="742950" lvl="1" indent="-285750">
              <a:buFont typeface="Arial" panose="020B0604020202020204" pitchFamily="34" charset="0"/>
              <a:buChar char="•"/>
            </a:pPr>
            <a:r>
              <a:rPr lang="en-US" dirty="0"/>
              <a:t>Trapped ion</a:t>
            </a:r>
          </a:p>
          <a:p>
            <a:pPr marL="742950" lvl="1" indent="-285750">
              <a:buFont typeface="Arial" panose="020B0604020202020204" pitchFamily="34" charset="0"/>
              <a:buChar char="•"/>
            </a:pPr>
            <a:r>
              <a:rPr lang="en-US" dirty="0"/>
              <a:t>Photons</a:t>
            </a:r>
          </a:p>
          <a:p>
            <a:pPr marL="742950" lvl="1" indent="-285750">
              <a:buFont typeface="Arial" panose="020B0604020202020204" pitchFamily="34" charset="0"/>
              <a:buChar char="•"/>
            </a:pPr>
            <a:r>
              <a:rPr lang="en-US" dirty="0"/>
              <a:t>Neutral atoms</a:t>
            </a:r>
          </a:p>
          <a:p>
            <a:pPr marL="742950" lvl="1" indent="-285750">
              <a:buFont typeface="Arial" panose="020B0604020202020204" pitchFamily="34" charset="0"/>
              <a:buChar char="•"/>
            </a:pPr>
            <a:r>
              <a:rPr lang="en-US" dirty="0"/>
              <a:t>Quantum dots</a:t>
            </a:r>
          </a:p>
          <a:p>
            <a:pPr marL="285750" indent="-28575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E67BBF95-8EE3-9649-BF2D-6809BBD882AE}"/>
              </a:ext>
            </a:extLst>
          </p:cNvPr>
          <p:cNvSpPr>
            <a:spLocks noGrp="1"/>
          </p:cNvSpPr>
          <p:nvPr>
            <p:ph type="title"/>
          </p:nvPr>
        </p:nvSpPr>
        <p:spPr/>
        <p:txBody>
          <a:bodyPr wrap="square" anchor="ctr">
            <a:normAutofit/>
          </a:bodyPr>
          <a:lstStyle/>
          <a:p>
            <a:r>
              <a:rPr lang="en-US" b="1" dirty="0">
                <a:latin typeface="+mj-lt"/>
              </a:rPr>
              <a:t>Classical vs Quantum Computing</a:t>
            </a:r>
            <a:endParaRPr lang="en-US" b="1" baseline="30000" dirty="0">
              <a:latin typeface="+mj-lt"/>
            </a:endParaRPr>
          </a:p>
        </p:txBody>
      </p:sp>
      <p:sp>
        <p:nvSpPr>
          <p:cNvPr id="6" name="TextBox 5">
            <a:extLst>
              <a:ext uri="{FF2B5EF4-FFF2-40B4-BE49-F238E27FC236}">
                <a16:creationId xmlns:a16="http://schemas.microsoft.com/office/drawing/2014/main" id="{AD954BE1-D341-43C8-D827-C4CD0B83A524}"/>
              </a:ext>
            </a:extLst>
          </p:cNvPr>
          <p:cNvSpPr txBox="1"/>
          <p:nvPr/>
        </p:nvSpPr>
        <p:spPr>
          <a:xfrm>
            <a:off x="6884893" y="6338986"/>
            <a:ext cx="4733365" cy="276999"/>
          </a:xfrm>
          <a:prstGeom prst="rect">
            <a:avLst/>
          </a:prstGeom>
          <a:noFill/>
        </p:spPr>
        <p:txBody>
          <a:bodyPr wrap="square" rtlCol="0">
            <a:spAutoFit/>
          </a:bodyPr>
          <a:lstStyle/>
          <a:p>
            <a:r>
              <a:rPr lang="en-US" sz="1200" dirty="0">
                <a:hlinkClick r:id="rId3"/>
              </a:rPr>
              <a:t>https://www.ibm.com/think/topics/quantum-computing</a:t>
            </a:r>
            <a:r>
              <a:rPr lang="en-US" sz="1200" dirty="0"/>
              <a:t> </a:t>
            </a:r>
          </a:p>
        </p:txBody>
      </p:sp>
      <p:sp>
        <p:nvSpPr>
          <p:cNvPr id="5" name="Oval 4">
            <a:extLst>
              <a:ext uri="{FF2B5EF4-FFF2-40B4-BE49-F238E27FC236}">
                <a16:creationId xmlns:a16="http://schemas.microsoft.com/office/drawing/2014/main" id="{04C903EC-01B0-0D21-722B-C8D49F502A7E}"/>
              </a:ext>
            </a:extLst>
          </p:cNvPr>
          <p:cNvSpPr>
            <a:spLocks noChangeAspect="1"/>
          </p:cNvSpPr>
          <p:nvPr/>
        </p:nvSpPr>
        <p:spPr>
          <a:xfrm>
            <a:off x="7355137" y="2677735"/>
            <a:ext cx="320040" cy="3200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25DE42B-B38E-60DD-5ABC-1B5771FB629B}"/>
              </a:ext>
            </a:extLst>
          </p:cNvPr>
          <p:cNvSpPr>
            <a:spLocks noChangeAspect="1"/>
          </p:cNvSpPr>
          <p:nvPr/>
        </p:nvSpPr>
        <p:spPr>
          <a:xfrm>
            <a:off x="7350907" y="4428953"/>
            <a:ext cx="320040" cy="3200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8D7FBB-AB8E-22EB-B4CD-132C5B80C0A1}"/>
                  </a:ext>
                </a:extLst>
              </p:cNvPr>
              <p:cNvSpPr txBox="1"/>
              <p:nvPr/>
            </p:nvSpPr>
            <p:spPr>
              <a:xfrm>
                <a:off x="7350907" y="2370598"/>
                <a:ext cx="328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oMath>
                  </m:oMathPara>
                </a14:m>
                <a:endParaRPr lang="en-US" sz="1400" dirty="0"/>
              </a:p>
            </p:txBody>
          </p:sp>
        </mc:Choice>
        <mc:Fallback xmlns="">
          <p:sp>
            <p:nvSpPr>
              <p:cNvPr id="8" name="TextBox 7">
                <a:extLst>
                  <a:ext uri="{FF2B5EF4-FFF2-40B4-BE49-F238E27FC236}">
                    <a16:creationId xmlns:a16="http://schemas.microsoft.com/office/drawing/2014/main" id="{8A8D7FBB-AB8E-22EB-B4CD-132C5B80C0A1}"/>
                  </a:ext>
                </a:extLst>
              </p:cNvPr>
              <p:cNvSpPr txBox="1">
                <a:spLocks noRot="1" noChangeAspect="1" noMove="1" noResize="1" noEditPoints="1" noAdjustHandles="1" noChangeArrowheads="1" noChangeShapeType="1" noTextEdit="1"/>
              </p:cNvSpPr>
              <p:nvPr/>
            </p:nvSpPr>
            <p:spPr>
              <a:xfrm>
                <a:off x="7350907" y="2370598"/>
                <a:ext cx="328936"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9144834-353B-5CA8-D480-E9B392D63B6B}"/>
                  </a:ext>
                </a:extLst>
              </p:cNvPr>
              <p:cNvSpPr txBox="1"/>
              <p:nvPr/>
            </p:nvSpPr>
            <p:spPr>
              <a:xfrm>
                <a:off x="7350907" y="4748669"/>
                <a:ext cx="328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sz="1400" dirty="0"/>
              </a:p>
            </p:txBody>
          </p:sp>
        </mc:Choice>
        <mc:Fallback xmlns="">
          <p:sp>
            <p:nvSpPr>
              <p:cNvPr id="10" name="TextBox 9">
                <a:extLst>
                  <a:ext uri="{FF2B5EF4-FFF2-40B4-BE49-F238E27FC236}">
                    <a16:creationId xmlns:a16="http://schemas.microsoft.com/office/drawing/2014/main" id="{D9144834-353B-5CA8-D480-E9B392D63B6B}"/>
                  </a:ext>
                </a:extLst>
              </p:cNvPr>
              <p:cNvSpPr txBox="1">
                <a:spLocks noRot="1" noChangeAspect="1" noMove="1" noResize="1" noEditPoints="1" noAdjustHandles="1" noChangeArrowheads="1" noChangeShapeType="1" noTextEdit="1"/>
              </p:cNvSpPr>
              <p:nvPr/>
            </p:nvSpPr>
            <p:spPr>
              <a:xfrm>
                <a:off x="7350907" y="4748669"/>
                <a:ext cx="328936" cy="307777"/>
              </a:xfrm>
              <a:prstGeom prst="rect">
                <a:avLst/>
              </a:prstGeom>
              <a:blipFill>
                <a:blip r:embed="rId5"/>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6599473C-891A-E622-DC71-37B2DECAD95F}"/>
              </a:ext>
            </a:extLst>
          </p:cNvPr>
          <p:cNvGrpSpPr/>
          <p:nvPr/>
        </p:nvGrpSpPr>
        <p:grpSpPr>
          <a:xfrm>
            <a:off x="8788123" y="2369958"/>
            <a:ext cx="2096429" cy="2686812"/>
            <a:chOff x="7881157" y="2362524"/>
            <a:chExt cx="2096429" cy="2686812"/>
          </a:xfrm>
        </p:grpSpPr>
        <p:sp>
          <p:nvSpPr>
            <p:cNvPr id="3" name="Oval 2">
              <a:extLst>
                <a:ext uri="{FF2B5EF4-FFF2-40B4-BE49-F238E27FC236}">
                  <a16:creationId xmlns:a16="http://schemas.microsoft.com/office/drawing/2014/main" id="{DEFF93A5-7435-FDB1-72AC-B1CB1D61FA0C}"/>
                </a:ext>
              </a:extLst>
            </p:cNvPr>
            <p:cNvSpPr>
              <a:spLocks noChangeAspect="1"/>
            </p:cNvSpPr>
            <p:nvPr/>
          </p:nvSpPr>
          <p:spPr>
            <a:xfrm>
              <a:off x="7881157" y="2645130"/>
              <a:ext cx="2096429" cy="2096429"/>
            </a:xfrm>
            <a:prstGeom prst="ellipse">
              <a:avLst/>
            </a:prstGeom>
            <a:gradFill flip="none" rotWithShape="1">
              <a:gsLst>
                <a:gs pos="0">
                  <a:schemeClr val="accent3"/>
                </a:gs>
                <a:gs pos="48000">
                  <a:srgbClr val="7030A0"/>
                </a:gs>
                <a:gs pos="52000">
                  <a:srgbClr val="7030A0"/>
                </a:gs>
                <a:gs pos="100000">
                  <a:srgbClr val="C00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577F1D-1DF4-BD16-A8A5-F973CA7DF4FD}"/>
                    </a:ext>
                  </a:extLst>
                </p:cNvPr>
                <p:cNvSpPr txBox="1"/>
                <p:nvPr/>
              </p:nvSpPr>
              <p:spPr>
                <a:xfrm>
                  <a:off x="8704788" y="2362524"/>
                  <a:ext cx="44916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lit/>
                          </m:rPr>
                          <a:rPr lang="en-US" sz="1400" b="0" i="1" smtClean="0">
                            <a:latin typeface="Cambria Math" panose="02040503050406030204" pitchFamily="18" charset="0"/>
                          </a:rPr>
                          <m:t>|</m:t>
                        </m:r>
                        <m:r>
                          <a:rPr lang="en-US" sz="1400" b="0" i="1" smtClean="0">
                            <a:latin typeface="Cambria Math" panose="02040503050406030204" pitchFamily="18" charset="0"/>
                          </a:rPr>
                          <m:t>0⟩</m:t>
                        </m:r>
                      </m:oMath>
                    </m:oMathPara>
                  </a14:m>
                  <a:endParaRPr lang="en-US" sz="1400" dirty="0"/>
                </a:p>
              </p:txBody>
            </p:sp>
          </mc:Choice>
          <mc:Fallback xmlns="">
            <p:sp>
              <p:nvSpPr>
                <p:cNvPr id="11" name="TextBox 10">
                  <a:extLst>
                    <a:ext uri="{FF2B5EF4-FFF2-40B4-BE49-F238E27FC236}">
                      <a16:creationId xmlns:a16="http://schemas.microsoft.com/office/drawing/2014/main" id="{3B577F1D-1DF4-BD16-A8A5-F973CA7DF4FD}"/>
                    </a:ext>
                  </a:extLst>
                </p:cNvPr>
                <p:cNvSpPr txBox="1">
                  <a:spLocks noRot="1" noChangeAspect="1" noMove="1" noResize="1" noEditPoints="1" noAdjustHandles="1" noChangeArrowheads="1" noChangeShapeType="1" noTextEdit="1"/>
                </p:cNvSpPr>
                <p:nvPr/>
              </p:nvSpPr>
              <p:spPr>
                <a:xfrm>
                  <a:off x="8704788" y="2362524"/>
                  <a:ext cx="449161" cy="307777"/>
                </a:xfrm>
                <a:prstGeom prst="rect">
                  <a:avLst/>
                </a:prstGeom>
                <a:blipFill>
                  <a:blip r:embed="rId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F643E2-4EB4-19A6-C3E6-B51FA37224A5}"/>
                    </a:ext>
                  </a:extLst>
                </p:cNvPr>
                <p:cNvSpPr txBox="1"/>
                <p:nvPr/>
              </p:nvSpPr>
              <p:spPr>
                <a:xfrm>
                  <a:off x="8704788" y="4741559"/>
                  <a:ext cx="44916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lit/>
                          </m:rPr>
                          <a:rPr lang="en-US" sz="1400" b="0" i="1" smtClean="0">
                            <a:latin typeface="Cambria Math" panose="02040503050406030204" pitchFamily="18" charset="0"/>
                          </a:rPr>
                          <m:t>|</m:t>
                        </m:r>
                        <m:r>
                          <a:rPr lang="en-US" sz="1400" b="0" i="1" smtClean="0">
                            <a:latin typeface="Cambria Math" panose="02040503050406030204" pitchFamily="18" charset="0"/>
                          </a:rPr>
                          <m:t>1⟩</m:t>
                        </m:r>
                      </m:oMath>
                    </m:oMathPara>
                  </a14:m>
                  <a:endParaRPr lang="en-US" sz="1400" dirty="0"/>
                </a:p>
              </p:txBody>
            </p:sp>
          </mc:Choice>
          <mc:Fallback xmlns="">
            <p:sp>
              <p:nvSpPr>
                <p:cNvPr id="12" name="TextBox 11">
                  <a:extLst>
                    <a:ext uri="{FF2B5EF4-FFF2-40B4-BE49-F238E27FC236}">
                      <a16:creationId xmlns:a16="http://schemas.microsoft.com/office/drawing/2014/main" id="{DAF643E2-4EB4-19A6-C3E6-B51FA37224A5}"/>
                    </a:ext>
                  </a:extLst>
                </p:cNvPr>
                <p:cNvSpPr txBox="1">
                  <a:spLocks noRot="1" noChangeAspect="1" noMove="1" noResize="1" noEditPoints="1" noAdjustHandles="1" noChangeArrowheads="1" noChangeShapeType="1" noTextEdit="1"/>
                </p:cNvSpPr>
                <p:nvPr/>
              </p:nvSpPr>
              <p:spPr>
                <a:xfrm>
                  <a:off x="8704788" y="4741559"/>
                  <a:ext cx="449161" cy="307777"/>
                </a:xfrm>
                <a:prstGeom prst="rect">
                  <a:avLst/>
                </a:prstGeom>
                <a:blipFill>
                  <a:blip r:embed="rId7"/>
                  <a:stretch>
                    <a:fillRect b="-7692"/>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AA6B13ED-1509-091F-7B96-28456FD11B17}"/>
              </a:ext>
            </a:extLst>
          </p:cNvPr>
          <p:cNvSpPr txBox="1"/>
          <p:nvPr/>
        </p:nvSpPr>
        <p:spPr>
          <a:xfrm>
            <a:off x="6497307" y="1820110"/>
            <a:ext cx="2035700" cy="523220"/>
          </a:xfrm>
          <a:prstGeom prst="rect">
            <a:avLst/>
          </a:prstGeom>
          <a:noFill/>
        </p:spPr>
        <p:txBody>
          <a:bodyPr wrap="square" rtlCol="0">
            <a:spAutoFit/>
          </a:bodyPr>
          <a:lstStyle/>
          <a:p>
            <a:pPr algn="ctr"/>
            <a:r>
              <a:rPr lang="en-US" sz="1400" dirty="0"/>
              <a:t>Classical computing - </a:t>
            </a:r>
            <a:r>
              <a:rPr lang="en-US" sz="1400" b="1" dirty="0"/>
              <a:t>Bit</a:t>
            </a:r>
          </a:p>
        </p:txBody>
      </p:sp>
      <p:sp>
        <p:nvSpPr>
          <p:cNvPr id="14" name="TextBox 13">
            <a:extLst>
              <a:ext uri="{FF2B5EF4-FFF2-40B4-BE49-F238E27FC236}">
                <a16:creationId xmlns:a16="http://schemas.microsoft.com/office/drawing/2014/main" id="{7675B07E-2D57-6147-D760-FF5E4C390198}"/>
              </a:ext>
            </a:extLst>
          </p:cNvPr>
          <p:cNvSpPr txBox="1"/>
          <p:nvPr/>
        </p:nvSpPr>
        <p:spPr>
          <a:xfrm>
            <a:off x="8732515" y="1816097"/>
            <a:ext cx="2207641" cy="523220"/>
          </a:xfrm>
          <a:prstGeom prst="rect">
            <a:avLst/>
          </a:prstGeom>
          <a:noFill/>
        </p:spPr>
        <p:txBody>
          <a:bodyPr wrap="square" rtlCol="0">
            <a:spAutoFit/>
          </a:bodyPr>
          <a:lstStyle/>
          <a:p>
            <a:pPr algn="ctr"/>
            <a:r>
              <a:rPr lang="en-US" sz="1400" dirty="0"/>
              <a:t>Quantum computing - </a:t>
            </a:r>
            <a:r>
              <a:rPr lang="en-US" sz="1400" b="1" dirty="0"/>
              <a:t>Qubit</a:t>
            </a:r>
          </a:p>
        </p:txBody>
      </p:sp>
      <p:grpSp>
        <p:nvGrpSpPr>
          <p:cNvPr id="28" name="Group 27">
            <a:extLst>
              <a:ext uri="{FF2B5EF4-FFF2-40B4-BE49-F238E27FC236}">
                <a16:creationId xmlns:a16="http://schemas.microsoft.com/office/drawing/2014/main" id="{C685A617-B9AC-E136-5A2A-6A34A5681BA7}"/>
              </a:ext>
            </a:extLst>
          </p:cNvPr>
          <p:cNvGrpSpPr/>
          <p:nvPr/>
        </p:nvGrpSpPr>
        <p:grpSpPr>
          <a:xfrm>
            <a:off x="8600000" y="2291175"/>
            <a:ext cx="2472668" cy="2819206"/>
            <a:chOff x="7698767" y="2296327"/>
            <a:chExt cx="2472668" cy="2819206"/>
          </a:xfrm>
        </p:grpSpPr>
        <p:pic>
          <p:nvPicPr>
            <p:cNvPr id="24" name="Graphic 23">
              <a:extLst>
                <a:ext uri="{FF2B5EF4-FFF2-40B4-BE49-F238E27FC236}">
                  <a16:creationId xmlns:a16="http://schemas.microsoft.com/office/drawing/2014/main" id="{D28C1902-500F-ECC6-AE58-7430E8F448B8}"/>
                </a:ext>
              </a:extLst>
            </p:cNvPr>
            <p:cNvPicPr>
              <a:picLocks noChangeAspect="1"/>
            </p:cNvPicPr>
            <p:nvPr/>
          </p:nvPicPr>
          <p:blipFill>
            <a:blip r:embed="rId8">
              <a:extLst>
                <a:ext uri="{96DAC541-7B7A-43D3-8B79-37D633B846F1}">
                  <asvg:svgBlip xmlns:asvg="http://schemas.microsoft.com/office/drawing/2016/SVG/main" r:embed="rId9"/>
                </a:ext>
              </a:extLst>
            </a:blip>
            <a:srcRect l="5989" t="63415" r="63442" b="2012"/>
            <a:stretch/>
          </p:blipFill>
          <p:spPr>
            <a:xfrm>
              <a:off x="7698767" y="2331883"/>
              <a:ext cx="2461202" cy="2783650"/>
            </a:xfrm>
            <a:prstGeom prst="rect">
              <a:avLst/>
            </a:prstGeom>
          </p:spPr>
        </p:pic>
        <p:sp>
          <p:nvSpPr>
            <p:cNvPr id="25" name="Rectangle 24">
              <a:extLst>
                <a:ext uri="{FF2B5EF4-FFF2-40B4-BE49-F238E27FC236}">
                  <a16:creationId xmlns:a16="http://schemas.microsoft.com/office/drawing/2014/main" id="{1C2C93E0-D5C2-8F52-2EB4-89FF109CBBEB}"/>
                </a:ext>
              </a:extLst>
            </p:cNvPr>
            <p:cNvSpPr/>
            <p:nvPr/>
          </p:nvSpPr>
          <p:spPr>
            <a:xfrm>
              <a:off x="9147797" y="2296327"/>
              <a:ext cx="885393" cy="318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E2CFF4C-A8E3-7DC7-0BDF-09804D637AA1}"/>
                </a:ext>
              </a:extLst>
            </p:cNvPr>
            <p:cNvSpPr/>
            <p:nvPr/>
          </p:nvSpPr>
          <p:spPr>
            <a:xfrm>
              <a:off x="9596958" y="2552867"/>
              <a:ext cx="574477" cy="266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255C303-CE7C-47A4-6F1F-5E34E8975C56}"/>
                  </a:ext>
                </a:extLst>
              </p:cNvPr>
              <p:cNvSpPr txBox="1"/>
              <p:nvPr/>
            </p:nvSpPr>
            <p:spPr>
              <a:xfrm>
                <a:off x="8828692" y="5114399"/>
                <a:ext cx="15944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lit/>
                        </m:rPr>
                        <a:rPr lang="en-US" sz="1400" b="0" i="1" smtClean="0">
                          <a:latin typeface="Cambria Math" panose="02040503050406030204" pitchFamily="18" charset="0"/>
                        </a:rPr>
                        <m:t>|</m:t>
                      </m:r>
                      <m:r>
                        <a:rPr lang="en-US" sz="1400" b="0" i="1" smtClean="0">
                          <a:latin typeface="Cambria Math" panose="02040503050406030204" pitchFamily="18" charset="0"/>
                        </a:rPr>
                        <m:t>𝜓</m:t>
                      </m:r>
                      <m:r>
                        <a:rPr lang="en-US" sz="1400" b="0" i="1" smtClean="0">
                          <a:latin typeface="Cambria Math" panose="02040503050406030204" pitchFamily="18" charset="0"/>
                        </a:rPr>
                        <m:t>⟩=</m:t>
                      </m:r>
                      <m:r>
                        <a:rPr lang="en-US" sz="1400" b="0" i="1" smtClean="0">
                          <a:latin typeface="Cambria Math" panose="02040503050406030204" pitchFamily="18" charset="0"/>
                        </a:rPr>
                        <m:t>𝛼</m:t>
                      </m:r>
                      <m:r>
                        <m:rPr>
                          <m:lit/>
                        </m:rPr>
                        <a:rPr lang="en-US" sz="1400" b="0" i="1" smtClean="0">
                          <a:latin typeface="Cambria Math" panose="02040503050406030204" pitchFamily="18" charset="0"/>
                        </a:rPr>
                        <m:t>|</m:t>
                      </m:r>
                      <m:r>
                        <a:rPr lang="en-US" sz="1400" b="0" i="1" smtClean="0">
                          <a:latin typeface="Cambria Math" panose="02040503050406030204" pitchFamily="18" charset="0"/>
                        </a:rPr>
                        <m:t>0⟩+</m:t>
                      </m:r>
                      <m:r>
                        <a:rPr lang="en-US" sz="1400" b="0" i="1" smtClean="0">
                          <a:latin typeface="Cambria Math" panose="02040503050406030204" pitchFamily="18" charset="0"/>
                        </a:rPr>
                        <m:t>𝛽</m:t>
                      </m:r>
                      <m:r>
                        <m:rPr>
                          <m:lit/>
                        </m:rPr>
                        <a:rPr lang="en-US" sz="1400" b="0" i="1" smtClean="0">
                          <a:latin typeface="Cambria Math" panose="02040503050406030204" pitchFamily="18" charset="0"/>
                        </a:rPr>
                        <m:t>|</m:t>
                      </m:r>
                      <m:r>
                        <a:rPr lang="en-US" sz="1400" b="0" i="1" smtClean="0">
                          <a:latin typeface="Cambria Math" panose="02040503050406030204" pitchFamily="18" charset="0"/>
                        </a:rPr>
                        <m:t>1⟩</m:t>
                      </m:r>
                    </m:oMath>
                  </m:oMathPara>
                </a14:m>
                <a:endParaRPr lang="en-US" sz="1400" dirty="0"/>
              </a:p>
            </p:txBody>
          </p:sp>
        </mc:Choice>
        <mc:Fallback xmlns="">
          <p:sp>
            <p:nvSpPr>
              <p:cNvPr id="30" name="TextBox 29">
                <a:extLst>
                  <a:ext uri="{FF2B5EF4-FFF2-40B4-BE49-F238E27FC236}">
                    <a16:creationId xmlns:a16="http://schemas.microsoft.com/office/drawing/2014/main" id="{B255C303-CE7C-47A4-6F1F-5E34E8975C56}"/>
                  </a:ext>
                </a:extLst>
              </p:cNvPr>
              <p:cNvSpPr txBox="1">
                <a:spLocks noRot="1" noChangeAspect="1" noMove="1" noResize="1" noEditPoints="1" noAdjustHandles="1" noChangeArrowheads="1" noChangeShapeType="1" noTextEdit="1"/>
              </p:cNvSpPr>
              <p:nvPr/>
            </p:nvSpPr>
            <p:spPr>
              <a:xfrm>
                <a:off x="8828692" y="5114399"/>
                <a:ext cx="1594411" cy="307777"/>
              </a:xfrm>
              <a:prstGeom prst="rect">
                <a:avLst/>
              </a:prstGeom>
              <a:blipFill>
                <a:blip r:embed="rId10"/>
                <a:stretch>
                  <a:fillRect b="-12000"/>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D9DC1313-1F43-9075-1920-50E6867A7E9C}"/>
              </a:ext>
            </a:extLst>
          </p:cNvPr>
          <p:cNvGrpSpPr/>
          <p:nvPr/>
        </p:nvGrpSpPr>
        <p:grpSpPr>
          <a:xfrm>
            <a:off x="3953581" y="3784686"/>
            <a:ext cx="2932799" cy="1759304"/>
            <a:chOff x="3638986" y="4656888"/>
            <a:chExt cx="2932799" cy="1759304"/>
          </a:xfrm>
        </p:grpSpPr>
        <p:cxnSp>
          <p:nvCxnSpPr>
            <p:cNvPr id="15" name="Straight Arrow Connector 14">
              <a:extLst>
                <a:ext uri="{FF2B5EF4-FFF2-40B4-BE49-F238E27FC236}">
                  <a16:creationId xmlns:a16="http://schemas.microsoft.com/office/drawing/2014/main" id="{04D414BC-276A-1F6C-20B2-602D8942E8BF}"/>
                </a:ext>
              </a:extLst>
            </p:cNvPr>
            <p:cNvCxnSpPr>
              <a:cxnSpLocks/>
            </p:cNvCxnSpPr>
            <p:nvPr/>
          </p:nvCxnSpPr>
          <p:spPr>
            <a:xfrm>
              <a:off x="3984702" y="6110868"/>
              <a:ext cx="258708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C4A100-72CF-A422-629B-BA706BB6114E}"/>
                </a:ext>
              </a:extLst>
            </p:cNvPr>
            <p:cNvCxnSpPr>
              <a:cxnSpLocks/>
            </p:cNvCxnSpPr>
            <p:nvPr/>
          </p:nvCxnSpPr>
          <p:spPr>
            <a:xfrm flipV="1">
              <a:off x="3984702" y="4748669"/>
              <a:ext cx="0" cy="13621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79C5BE7-7A45-8768-98AD-DA5E73DD8B65}"/>
                </a:ext>
              </a:extLst>
            </p:cNvPr>
            <p:cNvSpPr/>
            <p:nvPr/>
          </p:nvSpPr>
          <p:spPr>
            <a:xfrm>
              <a:off x="4579434" y="5110381"/>
              <a:ext cx="394010" cy="100048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3681CC-AEC7-22EC-6D82-7D4C618E52B4}"/>
                </a:ext>
              </a:extLst>
            </p:cNvPr>
            <p:cNvSpPr/>
            <p:nvPr/>
          </p:nvSpPr>
          <p:spPr>
            <a:xfrm>
              <a:off x="5508487" y="5483731"/>
              <a:ext cx="394010" cy="627136"/>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D9F1E89-3034-95BA-4829-4C4552C04197}"/>
                    </a:ext>
                  </a:extLst>
                </p:cNvPr>
                <p:cNvSpPr txBox="1"/>
                <p:nvPr/>
              </p:nvSpPr>
              <p:spPr>
                <a:xfrm>
                  <a:off x="4599689" y="4801246"/>
                  <a:ext cx="34240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𝛼</m:t>
                        </m:r>
                      </m:oMath>
                    </m:oMathPara>
                  </a14:m>
                  <a:endParaRPr lang="en-US" sz="1400" dirty="0"/>
                </a:p>
              </p:txBody>
            </p:sp>
          </mc:Choice>
          <mc:Fallback xmlns="">
            <p:sp>
              <p:nvSpPr>
                <p:cNvPr id="23" name="TextBox 22">
                  <a:extLst>
                    <a:ext uri="{FF2B5EF4-FFF2-40B4-BE49-F238E27FC236}">
                      <a16:creationId xmlns:a16="http://schemas.microsoft.com/office/drawing/2014/main" id="{1D9F1E89-3034-95BA-4829-4C4552C04197}"/>
                    </a:ext>
                  </a:extLst>
                </p:cNvPr>
                <p:cNvSpPr txBox="1">
                  <a:spLocks noRot="1" noChangeAspect="1" noMove="1" noResize="1" noEditPoints="1" noAdjustHandles="1" noChangeArrowheads="1" noChangeShapeType="1" noTextEdit="1"/>
                </p:cNvSpPr>
                <p:nvPr/>
              </p:nvSpPr>
              <p:spPr>
                <a:xfrm>
                  <a:off x="4599689" y="4801246"/>
                  <a:ext cx="342401"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5B57B8D-FA14-6A37-452A-A42A0756F58C}"/>
                    </a:ext>
                  </a:extLst>
                </p:cNvPr>
                <p:cNvSpPr txBox="1"/>
                <p:nvPr/>
              </p:nvSpPr>
              <p:spPr>
                <a:xfrm>
                  <a:off x="5539039" y="5164207"/>
                  <a:ext cx="3440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𝛽</m:t>
                        </m:r>
                      </m:oMath>
                    </m:oMathPara>
                  </a14:m>
                  <a:endParaRPr lang="en-US" sz="1400" dirty="0"/>
                </a:p>
              </p:txBody>
            </p:sp>
          </mc:Choice>
          <mc:Fallback xmlns="">
            <p:sp>
              <p:nvSpPr>
                <p:cNvPr id="27" name="TextBox 26">
                  <a:extLst>
                    <a:ext uri="{FF2B5EF4-FFF2-40B4-BE49-F238E27FC236}">
                      <a16:creationId xmlns:a16="http://schemas.microsoft.com/office/drawing/2014/main" id="{45B57B8D-FA14-6A37-452A-A42A0756F58C}"/>
                    </a:ext>
                  </a:extLst>
                </p:cNvPr>
                <p:cNvSpPr txBox="1">
                  <a:spLocks noRot="1" noChangeAspect="1" noMove="1" noResize="1" noEditPoints="1" noAdjustHandles="1" noChangeArrowheads="1" noChangeShapeType="1" noTextEdit="1"/>
                </p:cNvSpPr>
                <p:nvPr/>
              </p:nvSpPr>
              <p:spPr>
                <a:xfrm>
                  <a:off x="5539039" y="5164207"/>
                  <a:ext cx="344004" cy="307777"/>
                </a:xfrm>
                <a:prstGeom prst="rect">
                  <a:avLst/>
                </a:prstGeom>
                <a:blipFill>
                  <a:blip r:embed="rId12"/>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4A208BB-5F08-DFB3-D2C1-1AE497D3DF9E}"/>
                    </a:ext>
                  </a:extLst>
                </p:cNvPr>
                <p:cNvSpPr txBox="1"/>
                <p:nvPr/>
              </p:nvSpPr>
              <p:spPr>
                <a:xfrm>
                  <a:off x="4534867" y="6108415"/>
                  <a:ext cx="44916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lit/>
                          </m:rPr>
                          <a:rPr lang="en-US" sz="1400" b="0" i="1" smtClean="0">
                            <a:latin typeface="Cambria Math" panose="02040503050406030204" pitchFamily="18" charset="0"/>
                          </a:rPr>
                          <m:t>|</m:t>
                        </m:r>
                        <m:r>
                          <a:rPr lang="en-US" sz="1400" b="0" i="1" smtClean="0">
                            <a:latin typeface="Cambria Math" panose="02040503050406030204" pitchFamily="18" charset="0"/>
                          </a:rPr>
                          <m:t>0⟩</m:t>
                        </m:r>
                      </m:oMath>
                    </m:oMathPara>
                  </a14:m>
                  <a:endParaRPr lang="en-US" sz="1400" dirty="0"/>
                </a:p>
              </p:txBody>
            </p:sp>
          </mc:Choice>
          <mc:Fallback xmlns="">
            <p:sp>
              <p:nvSpPr>
                <p:cNvPr id="31" name="TextBox 30">
                  <a:extLst>
                    <a:ext uri="{FF2B5EF4-FFF2-40B4-BE49-F238E27FC236}">
                      <a16:creationId xmlns:a16="http://schemas.microsoft.com/office/drawing/2014/main" id="{B4A208BB-5F08-DFB3-D2C1-1AE497D3DF9E}"/>
                    </a:ext>
                  </a:extLst>
                </p:cNvPr>
                <p:cNvSpPr txBox="1">
                  <a:spLocks noRot="1" noChangeAspect="1" noMove="1" noResize="1" noEditPoints="1" noAdjustHandles="1" noChangeArrowheads="1" noChangeShapeType="1" noTextEdit="1"/>
                </p:cNvSpPr>
                <p:nvPr/>
              </p:nvSpPr>
              <p:spPr>
                <a:xfrm>
                  <a:off x="4534867" y="6108415"/>
                  <a:ext cx="449161" cy="307777"/>
                </a:xfrm>
                <a:prstGeom prst="rect">
                  <a:avLst/>
                </a:prstGeom>
                <a:blipFill>
                  <a:blip r:embed="rId13"/>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251F07F-80DB-4B76-EA30-B9BA1FD4966A}"/>
                    </a:ext>
                  </a:extLst>
                </p:cNvPr>
                <p:cNvSpPr txBox="1"/>
                <p:nvPr/>
              </p:nvSpPr>
              <p:spPr>
                <a:xfrm>
                  <a:off x="5486461" y="6108153"/>
                  <a:ext cx="44916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lit/>
                          </m:rPr>
                          <a:rPr lang="en-US" sz="1400" b="0" i="1" smtClean="0">
                            <a:latin typeface="Cambria Math" panose="02040503050406030204" pitchFamily="18" charset="0"/>
                          </a:rPr>
                          <m:t>|</m:t>
                        </m:r>
                        <m:r>
                          <a:rPr lang="en-US" sz="1400" b="0" i="1" smtClean="0">
                            <a:latin typeface="Cambria Math" panose="02040503050406030204" pitchFamily="18" charset="0"/>
                          </a:rPr>
                          <m:t>1⟩</m:t>
                        </m:r>
                      </m:oMath>
                    </m:oMathPara>
                  </a14:m>
                  <a:endParaRPr lang="en-US" sz="1400" dirty="0"/>
                </a:p>
              </p:txBody>
            </p:sp>
          </mc:Choice>
          <mc:Fallback xmlns="">
            <p:sp>
              <p:nvSpPr>
                <p:cNvPr id="32" name="TextBox 31">
                  <a:extLst>
                    <a:ext uri="{FF2B5EF4-FFF2-40B4-BE49-F238E27FC236}">
                      <a16:creationId xmlns:a16="http://schemas.microsoft.com/office/drawing/2014/main" id="{0251F07F-80DB-4B76-EA30-B9BA1FD4966A}"/>
                    </a:ext>
                  </a:extLst>
                </p:cNvPr>
                <p:cNvSpPr txBox="1">
                  <a:spLocks noRot="1" noChangeAspect="1" noMove="1" noResize="1" noEditPoints="1" noAdjustHandles="1" noChangeArrowheads="1" noChangeShapeType="1" noTextEdit="1"/>
                </p:cNvSpPr>
                <p:nvPr/>
              </p:nvSpPr>
              <p:spPr>
                <a:xfrm>
                  <a:off x="5486461" y="6108153"/>
                  <a:ext cx="449161" cy="307777"/>
                </a:xfrm>
                <a:prstGeom prst="rect">
                  <a:avLst/>
                </a:prstGeom>
                <a:blipFill>
                  <a:blip r:embed="rId14"/>
                  <a:stretch>
                    <a:fillRect b="-8000"/>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F9321BE0-07AD-7654-8598-962E0B7DD7CE}"/>
                </a:ext>
              </a:extLst>
            </p:cNvPr>
            <p:cNvSpPr txBox="1"/>
            <p:nvPr/>
          </p:nvSpPr>
          <p:spPr>
            <a:xfrm rot="16200000">
              <a:off x="2955145" y="5340729"/>
              <a:ext cx="1675459" cy="307777"/>
            </a:xfrm>
            <a:prstGeom prst="rect">
              <a:avLst/>
            </a:prstGeom>
            <a:noFill/>
          </p:spPr>
          <p:txBody>
            <a:bodyPr wrap="none" rtlCol="0">
              <a:spAutoFit/>
            </a:bodyPr>
            <a:lstStyle/>
            <a:p>
              <a:r>
                <a:rPr lang="en-US" sz="1400" dirty="0"/>
                <a:t>Quasi-probabilities</a:t>
              </a:r>
            </a:p>
          </p:txBody>
        </p:sp>
      </p:grpSp>
    </p:spTree>
    <p:extLst>
      <p:ext uri="{BB962C8B-B14F-4D97-AF65-F5344CB8AC3E}">
        <p14:creationId xmlns:p14="http://schemas.microsoft.com/office/powerpoint/2010/main" val="382790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25E60-1AB7-BDA2-9CAE-69D4CEDC14E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B233C76-D34E-B9BD-B0DC-711A3F774C0C}"/>
              </a:ext>
            </a:extLst>
          </p:cNvPr>
          <p:cNvSpPr txBox="1"/>
          <p:nvPr/>
        </p:nvSpPr>
        <p:spPr>
          <a:xfrm>
            <a:off x="768704" y="1500457"/>
            <a:ext cx="7082759" cy="4524315"/>
          </a:xfrm>
          <a:prstGeom prst="rect">
            <a:avLst/>
          </a:prstGeom>
          <a:noFill/>
        </p:spPr>
        <p:txBody>
          <a:bodyPr wrap="square" rtlCol="0">
            <a:spAutoFit/>
          </a:bodyPr>
          <a:lstStyle/>
          <a:p>
            <a:pPr marL="342900" indent="-342900">
              <a:buFont typeface="+mj-lt"/>
              <a:buAutoNum type="arabicPeriod"/>
            </a:pPr>
            <a:r>
              <a:rPr lang="en-US" b="1" dirty="0"/>
              <a:t>Superposition</a:t>
            </a:r>
          </a:p>
          <a:p>
            <a:pPr marL="342900" indent="-342900">
              <a:buFont typeface="+mj-lt"/>
              <a:buAutoNum type="arabicPeriod"/>
            </a:pPr>
            <a:endParaRPr lang="en-US" dirty="0"/>
          </a:p>
          <a:p>
            <a:pPr marL="342900" indent="-342900">
              <a:buFont typeface="+mj-lt"/>
              <a:buAutoNum type="arabicPeriod"/>
            </a:pPr>
            <a:r>
              <a:rPr lang="en-US" b="1" dirty="0"/>
              <a:t>Entanglement</a:t>
            </a:r>
            <a:r>
              <a:rPr lang="en-US" dirty="0"/>
              <a:t> – ability of qubits to correlate with each others’ states</a:t>
            </a:r>
          </a:p>
          <a:p>
            <a:pPr marL="800100" lvl="1" indent="-342900">
              <a:buFont typeface="Arial" panose="020B0604020202020204" pitchFamily="34" charset="0"/>
              <a:buChar char="•"/>
            </a:pPr>
            <a:r>
              <a:rPr lang="en-US" dirty="0"/>
              <a:t>Store even more information!</a:t>
            </a:r>
          </a:p>
          <a:p>
            <a:pPr marL="342900" indent="-342900">
              <a:buFont typeface="+mj-lt"/>
              <a:buAutoNum type="arabicPeriod"/>
            </a:pPr>
            <a:endParaRPr lang="en-US" dirty="0"/>
          </a:p>
          <a:p>
            <a:pPr marL="342900" indent="-342900">
              <a:buFont typeface="+mj-lt"/>
              <a:buAutoNum type="arabicPeriod"/>
            </a:pPr>
            <a:r>
              <a:rPr lang="en-US" b="1" dirty="0"/>
              <a:t>Interference</a:t>
            </a:r>
            <a:r>
              <a:rPr lang="en-US" dirty="0"/>
              <a:t> – information is structured like waves with amplitudes</a:t>
            </a:r>
          </a:p>
          <a:p>
            <a:pPr marL="800100" lvl="1" indent="-342900">
              <a:buFont typeface="Arial" panose="020B0604020202020204" pitchFamily="34" charset="0"/>
              <a:buChar char="•"/>
            </a:pPr>
            <a:r>
              <a:rPr lang="en-US" dirty="0"/>
              <a:t>Waves can amplify or cancel each other</a:t>
            </a:r>
          </a:p>
          <a:p>
            <a:pPr marL="800100" lvl="1" indent="-342900">
              <a:buFont typeface="Arial" panose="020B0604020202020204" pitchFamily="34" charset="0"/>
              <a:buChar char="•"/>
            </a:pPr>
            <a:r>
              <a:rPr lang="en-US" dirty="0"/>
              <a:t>Amplitudes: Probabilities of the outcomes of measurement</a:t>
            </a:r>
          </a:p>
          <a:p>
            <a:pPr marL="342900" indent="-342900">
              <a:buFont typeface="+mj-lt"/>
              <a:buAutoNum type="arabicPeriod"/>
            </a:pPr>
            <a:endParaRPr lang="en-US" dirty="0"/>
          </a:p>
          <a:p>
            <a:pPr marL="342900" indent="-342900">
              <a:buFont typeface="+mj-lt"/>
              <a:buAutoNum type="arabicPeriod"/>
            </a:pPr>
            <a:r>
              <a:rPr lang="en-US" b="1" dirty="0"/>
              <a:t>Decoherence</a:t>
            </a:r>
            <a:r>
              <a:rPr lang="en-US" dirty="0"/>
              <a:t> – collapse from quantum to nonquantum state</a:t>
            </a:r>
          </a:p>
          <a:p>
            <a:pPr marL="800100" lvl="1" indent="-342900">
              <a:buFont typeface="Arial" panose="020B0604020202020204" pitchFamily="34" charset="0"/>
              <a:buChar char="•"/>
            </a:pPr>
            <a:r>
              <a:rPr lang="en-US" dirty="0"/>
              <a:t>Intentionally (measurement)</a:t>
            </a:r>
          </a:p>
          <a:p>
            <a:pPr marL="800100" lvl="1" indent="-342900">
              <a:buFont typeface="Arial" panose="020B0604020202020204" pitchFamily="34" charset="0"/>
              <a:buChar char="•"/>
            </a:pPr>
            <a:r>
              <a:rPr lang="en-US" dirty="0"/>
              <a:t>Allows quantum computers to interact with classical computers</a:t>
            </a:r>
          </a:p>
          <a:p>
            <a:pPr marL="800100" lvl="1" indent="-342900">
              <a:buFont typeface="Arial" panose="020B0604020202020204" pitchFamily="34" charset="0"/>
              <a:buChar char="•"/>
            </a:pPr>
            <a:r>
              <a:rPr lang="en-US" dirty="0"/>
              <a:t>Unintentionally (interaction with environment)</a:t>
            </a:r>
          </a:p>
        </p:txBody>
      </p:sp>
      <p:sp>
        <p:nvSpPr>
          <p:cNvPr id="2" name="Title 1">
            <a:extLst>
              <a:ext uri="{FF2B5EF4-FFF2-40B4-BE49-F238E27FC236}">
                <a16:creationId xmlns:a16="http://schemas.microsoft.com/office/drawing/2014/main" id="{2F8CF89A-F7AE-F254-A00D-7FC57EC7A3C5}"/>
              </a:ext>
            </a:extLst>
          </p:cNvPr>
          <p:cNvSpPr>
            <a:spLocks noGrp="1"/>
          </p:cNvSpPr>
          <p:nvPr>
            <p:ph type="title"/>
          </p:nvPr>
        </p:nvSpPr>
        <p:spPr/>
        <p:txBody>
          <a:bodyPr wrap="square" anchor="ctr">
            <a:normAutofit/>
          </a:bodyPr>
          <a:lstStyle/>
          <a:p>
            <a:r>
              <a:rPr lang="en-US" b="1" dirty="0">
                <a:latin typeface="+mj-lt"/>
              </a:rPr>
              <a:t>Key principles of quantum computing</a:t>
            </a:r>
          </a:p>
        </p:txBody>
      </p:sp>
      <p:grpSp>
        <p:nvGrpSpPr>
          <p:cNvPr id="9" name="Group 8">
            <a:extLst>
              <a:ext uri="{FF2B5EF4-FFF2-40B4-BE49-F238E27FC236}">
                <a16:creationId xmlns:a16="http://schemas.microsoft.com/office/drawing/2014/main" id="{7CE2BD97-6BDC-B84D-68FC-503DB99AE56B}"/>
              </a:ext>
            </a:extLst>
          </p:cNvPr>
          <p:cNvGrpSpPr/>
          <p:nvPr/>
        </p:nvGrpSpPr>
        <p:grpSpPr>
          <a:xfrm>
            <a:off x="7379649" y="606902"/>
            <a:ext cx="4497659" cy="2529223"/>
            <a:chOff x="7815313" y="2102308"/>
            <a:chExt cx="4497659" cy="2529223"/>
          </a:xfrm>
        </p:grpSpPr>
        <p:sp>
          <p:nvSpPr>
            <p:cNvPr id="15" name="Oval 14">
              <a:extLst>
                <a:ext uri="{FF2B5EF4-FFF2-40B4-BE49-F238E27FC236}">
                  <a16:creationId xmlns:a16="http://schemas.microsoft.com/office/drawing/2014/main" id="{DBCCA412-3DEB-2D92-F4C3-368B6168C7E5}"/>
                </a:ext>
              </a:extLst>
            </p:cNvPr>
            <p:cNvSpPr>
              <a:spLocks noChangeAspect="1"/>
            </p:cNvSpPr>
            <p:nvPr/>
          </p:nvSpPr>
          <p:spPr>
            <a:xfrm>
              <a:off x="8817858" y="2419054"/>
              <a:ext cx="566421" cy="566421"/>
            </a:xfrm>
            <a:prstGeom prst="ellipse">
              <a:avLst/>
            </a:prstGeom>
            <a:solidFill>
              <a:srgbClr val="006B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6871B0-FF4C-FD1B-8CA7-310E603BCAF9}"/>
                    </a:ext>
                  </a:extLst>
                </p:cNvPr>
                <p:cNvSpPr txBox="1"/>
                <p:nvPr/>
              </p:nvSpPr>
              <p:spPr>
                <a:xfrm>
                  <a:off x="8876487" y="2102308"/>
                  <a:ext cx="44916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lit/>
                          </m:rPr>
                          <a:rPr lang="en-US" sz="1400" b="0" i="1" smtClean="0">
                            <a:latin typeface="Cambria Math" panose="02040503050406030204" pitchFamily="18" charset="0"/>
                          </a:rPr>
                          <m:t>|</m:t>
                        </m:r>
                        <m:r>
                          <a:rPr lang="en-US" sz="1400" b="0" i="1" smtClean="0">
                            <a:latin typeface="Cambria Math" panose="02040503050406030204" pitchFamily="18" charset="0"/>
                          </a:rPr>
                          <m:t>0⟩</m:t>
                        </m:r>
                      </m:oMath>
                    </m:oMathPara>
                  </a14:m>
                  <a:endParaRPr lang="en-US" sz="1400" dirty="0"/>
                </a:p>
              </p:txBody>
            </p:sp>
          </mc:Choice>
          <mc:Fallback xmlns="">
            <p:sp>
              <p:nvSpPr>
                <p:cNvPr id="16" name="TextBox 15">
                  <a:extLst>
                    <a:ext uri="{FF2B5EF4-FFF2-40B4-BE49-F238E27FC236}">
                      <a16:creationId xmlns:a16="http://schemas.microsoft.com/office/drawing/2014/main" id="{796871B0-FF4C-FD1B-8CA7-310E603BCAF9}"/>
                    </a:ext>
                  </a:extLst>
                </p:cNvPr>
                <p:cNvSpPr txBox="1">
                  <a:spLocks noRot="1" noChangeAspect="1" noMove="1" noResize="1" noEditPoints="1" noAdjustHandles="1" noChangeArrowheads="1" noChangeShapeType="1" noTextEdit="1"/>
                </p:cNvSpPr>
                <p:nvPr/>
              </p:nvSpPr>
              <p:spPr>
                <a:xfrm>
                  <a:off x="8876487" y="2102308"/>
                  <a:ext cx="449161" cy="307777"/>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D7ADE72-6040-52C4-9A38-AE77DFB66964}"/>
                    </a:ext>
                  </a:extLst>
                </p:cNvPr>
                <p:cNvSpPr txBox="1"/>
                <p:nvPr/>
              </p:nvSpPr>
              <p:spPr>
                <a:xfrm>
                  <a:off x="10803484" y="2102308"/>
                  <a:ext cx="44916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lit/>
                          </m:rPr>
                          <a:rPr lang="en-US" sz="1400" b="0" i="1" smtClean="0">
                            <a:latin typeface="Cambria Math" panose="02040503050406030204" pitchFamily="18" charset="0"/>
                          </a:rPr>
                          <m:t>|</m:t>
                        </m:r>
                        <m:r>
                          <a:rPr lang="en-US" sz="1400" b="0" i="1" smtClean="0">
                            <a:latin typeface="Cambria Math" panose="02040503050406030204" pitchFamily="18" charset="0"/>
                          </a:rPr>
                          <m:t>1⟩</m:t>
                        </m:r>
                      </m:oMath>
                    </m:oMathPara>
                  </a14:m>
                  <a:endParaRPr lang="en-US" sz="1400" dirty="0"/>
                </a:p>
              </p:txBody>
            </p:sp>
          </mc:Choice>
          <mc:Fallback xmlns="">
            <p:sp>
              <p:nvSpPr>
                <p:cNvPr id="17" name="TextBox 16">
                  <a:extLst>
                    <a:ext uri="{FF2B5EF4-FFF2-40B4-BE49-F238E27FC236}">
                      <a16:creationId xmlns:a16="http://schemas.microsoft.com/office/drawing/2014/main" id="{8D7ADE72-6040-52C4-9A38-AE77DFB66964}"/>
                    </a:ext>
                  </a:extLst>
                </p:cNvPr>
                <p:cNvSpPr txBox="1">
                  <a:spLocks noRot="1" noChangeAspect="1" noMove="1" noResize="1" noEditPoints="1" noAdjustHandles="1" noChangeArrowheads="1" noChangeShapeType="1" noTextEdit="1"/>
                </p:cNvSpPr>
                <p:nvPr/>
              </p:nvSpPr>
              <p:spPr>
                <a:xfrm>
                  <a:off x="10803484" y="2102308"/>
                  <a:ext cx="449161"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4F4E295-2CD3-762B-7967-419EA05A0D96}"/>
                    </a:ext>
                  </a:extLst>
                </p:cNvPr>
                <p:cNvSpPr txBox="1"/>
                <p:nvPr/>
              </p:nvSpPr>
              <p:spPr>
                <a:xfrm>
                  <a:off x="7815313" y="4323754"/>
                  <a:ext cx="449765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lit/>
                          </m:rPr>
                          <a:rPr lang="en-US" sz="1400" b="0" i="1" smtClean="0">
                            <a:latin typeface="Cambria Math" panose="02040503050406030204" pitchFamily="18" charset="0"/>
                          </a:rPr>
                          <m:t>|</m:t>
                        </m:r>
                        <m:r>
                          <a:rPr lang="en-US" sz="1400" b="0" i="1" smtClean="0">
                            <a:latin typeface="Cambria Math" panose="02040503050406030204" pitchFamily="18" charset="0"/>
                          </a:rPr>
                          <m:t>𝜓</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𝛼</m:t>
                            </m:r>
                          </m:e>
                          <m:sub>
                            <m:r>
                              <a:rPr lang="en-US" sz="1400" b="0" i="1" smtClean="0">
                                <a:latin typeface="Cambria Math" panose="02040503050406030204" pitchFamily="18" charset="0"/>
                              </a:rPr>
                              <m:t>1</m:t>
                            </m:r>
                          </m:sub>
                        </m:sSub>
                        <m:r>
                          <m:rPr>
                            <m:lit/>
                          </m:rPr>
                          <a:rPr lang="en-US" sz="1400" b="0" i="1" smtClean="0">
                            <a:latin typeface="Cambria Math" panose="02040503050406030204" pitchFamily="18" charset="0"/>
                          </a:rPr>
                          <m:t>|</m:t>
                        </m:r>
                        <m:r>
                          <a:rPr lang="en-US" sz="1400" b="0" i="1" smtClean="0">
                            <a:latin typeface="Cambria Math" panose="02040503050406030204" pitchFamily="18" charset="0"/>
                          </a:rPr>
                          <m:t>00⟩+</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𝛼</m:t>
                            </m:r>
                          </m:e>
                          <m:sub>
                            <m:r>
                              <a:rPr lang="en-US" sz="1400" b="0" i="1" smtClean="0">
                                <a:latin typeface="Cambria Math" panose="02040503050406030204" pitchFamily="18" charset="0"/>
                              </a:rPr>
                              <m:t>2</m:t>
                            </m:r>
                          </m:sub>
                        </m:sSub>
                        <m:r>
                          <m:rPr>
                            <m:lit/>
                          </m:rPr>
                          <a:rPr lang="en-US" sz="1400" b="0" i="1" smtClean="0">
                            <a:latin typeface="Cambria Math" panose="02040503050406030204" pitchFamily="18" charset="0"/>
                          </a:rPr>
                          <m:t>|</m:t>
                        </m:r>
                        <m:r>
                          <a:rPr lang="en-US" sz="1400" b="0" i="1" smtClean="0">
                            <a:latin typeface="Cambria Math" panose="02040503050406030204" pitchFamily="18" charset="0"/>
                          </a:rPr>
                          <m:t>01⟩+</m:t>
                        </m:r>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b="0" i="1" smtClean="0">
                                <a:latin typeface="Cambria Math" panose="02040503050406030204" pitchFamily="18" charset="0"/>
                              </a:rPr>
                              <m:t>3</m:t>
                            </m:r>
                          </m:sub>
                        </m:sSub>
                        <m:r>
                          <m:rPr>
                            <m:lit/>
                          </m:rP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0⟩+</m:t>
                        </m:r>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b="0" i="1" smtClean="0">
                                <a:latin typeface="Cambria Math" panose="02040503050406030204" pitchFamily="18" charset="0"/>
                              </a:rPr>
                              <m:t>4</m:t>
                            </m:r>
                          </m:sub>
                        </m:sSub>
                        <m:r>
                          <m:rPr>
                            <m:lit/>
                          </m:rP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1⟩</m:t>
                        </m:r>
                      </m:oMath>
                    </m:oMathPara>
                  </a14:m>
                  <a:endParaRPr lang="en-US" sz="1400" dirty="0"/>
                </a:p>
              </p:txBody>
            </p:sp>
          </mc:Choice>
          <mc:Fallback xmlns="">
            <p:sp>
              <p:nvSpPr>
                <p:cNvPr id="23" name="TextBox 22">
                  <a:extLst>
                    <a:ext uri="{FF2B5EF4-FFF2-40B4-BE49-F238E27FC236}">
                      <a16:creationId xmlns:a16="http://schemas.microsoft.com/office/drawing/2014/main" id="{04F4E295-2CD3-762B-7967-419EA05A0D96}"/>
                    </a:ext>
                  </a:extLst>
                </p:cNvPr>
                <p:cNvSpPr txBox="1">
                  <a:spLocks noRot="1" noChangeAspect="1" noMove="1" noResize="1" noEditPoints="1" noAdjustHandles="1" noChangeArrowheads="1" noChangeShapeType="1" noTextEdit="1"/>
                </p:cNvSpPr>
                <p:nvPr/>
              </p:nvSpPr>
              <p:spPr>
                <a:xfrm>
                  <a:off x="7815313" y="4323754"/>
                  <a:ext cx="4497659" cy="307777"/>
                </a:xfrm>
                <a:prstGeom prst="rect">
                  <a:avLst/>
                </a:prstGeom>
                <a:blipFill>
                  <a:blip r:embed="rId6"/>
                  <a:stretch>
                    <a:fillRect b="-12000"/>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DE041EF1-BB5D-EEEC-BA02-0D8236449F4B}"/>
                </a:ext>
              </a:extLst>
            </p:cNvPr>
            <p:cNvSpPr>
              <a:spLocks noChangeAspect="1"/>
            </p:cNvSpPr>
            <p:nvPr/>
          </p:nvSpPr>
          <p:spPr>
            <a:xfrm>
              <a:off x="10281667" y="3525278"/>
              <a:ext cx="566421" cy="566421"/>
            </a:xfrm>
            <a:prstGeom prst="ellipse">
              <a:avLst/>
            </a:prstGeom>
            <a:gradFill flip="none" rotWithShape="1">
              <a:gsLst>
                <a:gs pos="0">
                  <a:schemeClr val="accent3"/>
                </a:gs>
                <a:gs pos="48000">
                  <a:srgbClr val="7030A0"/>
                </a:gs>
                <a:gs pos="52000">
                  <a:srgbClr val="7030A0"/>
                </a:gs>
                <a:gs pos="100000">
                  <a:srgbClr val="C00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C3F7C48-EFED-3DD7-A650-92EC98D835FE}"/>
                </a:ext>
              </a:extLst>
            </p:cNvPr>
            <p:cNvSpPr>
              <a:spLocks noChangeAspect="1"/>
            </p:cNvSpPr>
            <p:nvPr/>
          </p:nvSpPr>
          <p:spPr>
            <a:xfrm>
              <a:off x="9286089" y="3525411"/>
              <a:ext cx="566421" cy="566421"/>
            </a:xfrm>
            <a:prstGeom prst="ellipse">
              <a:avLst/>
            </a:prstGeom>
            <a:gradFill flip="none" rotWithShape="1">
              <a:gsLst>
                <a:gs pos="0">
                  <a:schemeClr val="accent3"/>
                </a:gs>
                <a:gs pos="48000">
                  <a:srgbClr val="7030A0"/>
                </a:gs>
                <a:gs pos="52000">
                  <a:srgbClr val="7030A0"/>
                </a:gs>
                <a:gs pos="100000">
                  <a:srgbClr val="C00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EDB5426-2254-9FC2-CAC6-BED2EF8F1BB6}"/>
                </a:ext>
              </a:extLst>
            </p:cNvPr>
            <p:cNvSpPr>
              <a:spLocks noChangeAspect="1"/>
            </p:cNvSpPr>
            <p:nvPr/>
          </p:nvSpPr>
          <p:spPr>
            <a:xfrm>
              <a:off x="10744855" y="2419054"/>
              <a:ext cx="566421" cy="56642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575BB860-5EC7-1A9E-C528-885577B873E3}"/>
                </a:ext>
              </a:extLst>
            </p:cNvPr>
            <p:cNvSpPr/>
            <p:nvPr/>
          </p:nvSpPr>
          <p:spPr>
            <a:xfrm>
              <a:off x="9240643" y="2527611"/>
              <a:ext cx="1647003" cy="369332"/>
            </a:xfrm>
            <a:prstGeom prst="roundRect">
              <a:avLst/>
            </a:prstGeom>
            <a:solidFill>
              <a:schemeClr val="tx1">
                <a:alpha val="4459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3882225B-48D2-8D2E-F5A4-B38ED02860B4}"/>
                </a:ext>
              </a:extLst>
            </p:cNvPr>
            <p:cNvSpPr/>
            <p:nvPr/>
          </p:nvSpPr>
          <p:spPr>
            <a:xfrm>
              <a:off x="9922895" y="3027190"/>
              <a:ext cx="282497" cy="4980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0A605F-2864-185A-06E9-C12EDC4B07E9}"/>
                    </a:ext>
                  </a:extLst>
                </p:cNvPr>
                <p:cNvSpPr txBox="1"/>
                <p:nvPr/>
              </p:nvSpPr>
              <p:spPr>
                <a:xfrm>
                  <a:off x="9883336" y="3662993"/>
                  <a:ext cx="3642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US" sz="1400" dirty="0"/>
                </a:p>
              </p:txBody>
            </p:sp>
          </mc:Choice>
          <mc:Fallback xmlns="">
            <p:sp>
              <p:nvSpPr>
                <p:cNvPr id="8" name="TextBox 7">
                  <a:extLst>
                    <a:ext uri="{FF2B5EF4-FFF2-40B4-BE49-F238E27FC236}">
                      <a16:creationId xmlns:a16="http://schemas.microsoft.com/office/drawing/2014/main" id="{FF0A605F-2864-185A-06E9-C12EDC4B07E9}"/>
                    </a:ext>
                  </a:extLst>
                </p:cNvPr>
                <p:cNvSpPr txBox="1">
                  <a:spLocks noRot="1" noChangeAspect="1" noMove="1" noResize="1" noEditPoints="1" noAdjustHandles="1" noChangeArrowheads="1" noChangeShapeType="1" noTextEdit="1"/>
                </p:cNvSpPr>
                <p:nvPr/>
              </p:nvSpPr>
              <p:spPr>
                <a:xfrm>
                  <a:off x="9883336" y="3662993"/>
                  <a:ext cx="364202" cy="307777"/>
                </a:xfrm>
                <a:prstGeom prst="rect">
                  <a:avLst/>
                </a:prstGeom>
                <a:blipFill>
                  <a:blip r:embed="rId7"/>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393C6951-1CF2-A872-6A7A-B1EECBE37848}"/>
              </a:ext>
            </a:extLst>
          </p:cNvPr>
          <p:cNvGrpSpPr/>
          <p:nvPr/>
        </p:nvGrpSpPr>
        <p:grpSpPr>
          <a:xfrm>
            <a:off x="8081457" y="5481029"/>
            <a:ext cx="2851326" cy="668807"/>
            <a:chOff x="8980556" y="5249463"/>
            <a:chExt cx="2851326" cy="668807"/>
          </a:xfrm>
        </p:grpSpPr>
        <p:pic>
          <p:nvPicPr>
            <p:cNvPr id="7" name="Picture 6">
              <a:extLst>
                <a:ext uri="{FF2B5EF4-FFF2-40B4-BE49-F238E27FC236}">
                  <a16:creationId xmlns:a16="http://schemas.microsoft.com/office/drawing/2014/main" id="{CBC65F31-2E94-906A-552F-EB2F216798A8}"/>
                </a:ext>
              </a:extLst>
            </p:cNvPr>
            <p:cNvPicPr>
              <a:picLocks noChangeAspect="1"/>
            </p:cNvPicPr>
            <p:nvPr/>
          </p:nvPicPr>
          <p:blipFill>
            <a:blip r:embed="rId8"/>
            <a:stretch>
              <a:fillRect/>
            </a:stretch>
          </p:blipFill>
          <p:spPr>
            <a:xfrm>
              <a:off x="9181214" y="5249463"/>
              <a:ext cx="1483361" cy="361030"/>
            </a:xfrm>
            <a:prstGeom prst="rect">
              <a:avLst/>
            </a:prstGeom>
          </p:spPr>
        </p:pic>
        <p:sp>
          <p:nvSpPr>
            <p:cNvPr id="10" name="TextBox 9">
              <a:extLst>
                <a:ext uri="{FF2B5EF4-FFF2-40B4-BE49-F238E27FC236}">
                  <a16:creationId xmlns:a16="http://schemas.microsoft.com/office/drawing/2014/main" id="{847DB9C8-DA23-2A20-8748-B96115E3A99F}"/>
                </a:ext>
              </a:extLst>
            </p:cNvPr>
            <p:cNvSpPr txBox="1"/>
            <p:nvPr/>
          </p:nvSpPr>
          <p:spPr>
            <a:xfrm>
              <a:off x="8980556" y="5610493"/>
              <a:ext cx="611065" cy="307777"/>
            </a:xfrm>
            <a:prstGeom prst="rect">
              <a:avLst/>
            </a:prstGeom>
            <a:noFill/>
          </p:spPr>
          <p:txBody>
            <a:bodyPr wrap="none" rtlCol="0">
              <a:spAutoFit/>
            </a:bodyPr>
            <a:lstStyle/>
            <a:p>
              <a:r>
                <a:rPr lang="en-US" sz="1400" dirty="0"/>
                <a:t>Qubit</a:t>
              </a:r>
            </a:p>
          </p:txBody>
        </p:sp>
        <p:sp>
          <p:nvSpPr>
            <p:cNvPr id="11" name="TextBox 10">
              <a:extLst>
                <a:ext uri="{FF2B5EF4-FFF2-40B4-BE49-F238E27FC236}">
                  <a16:creationId xmlns:a16="http://schemas.microsoft.com/office/drawing/2014/main" id="{BACF1850-BE0B-76FE-6C79-133225C94993}"/>
                </a:ext>
              </a:extLst>
            </p:cNvPr>
            <p:cNvSpPr txBox="1"/>
            <p:nvPr/>
          </p:nvSpPr>
          <p:spPr>
            <a:xfrm>
              <a:off x="10664575" y="5276089"/>
              <a:ext cx="1167307" cy="307777"/>
            </a:xfrm>
            <a:prstGeom prst="rect">
              <a:avLst/>
            </a:prstGeom>
            <a:noFill/>
          </p:spPr>
          <p:txBody>
            <a:bodyPr wrap="none" rtlCol="0">
              <a:spAutoFit/>
            </a:bodyPr>
            <a:lstStyle/>
            <a:p>
              <a:r>
                <a:rPr lang="en-US" sz="1400" dirty="0"/>
                <a:t>Classical Bit</a:t>
              </a:r>
            </a:p>
          </p:txBody>
        </p:sp>
      </p:grpSp>
      <p:grpSp>
        <p:nvGrpSpPr>
          <p:cNvPr id="13" name="Group 12">
            <a:extLst>
              <a:ext uri="{FF2B5EF4-FFF2-40B4-BE49-F238E27FC236}">
                <a16:creationId xmlns:a16="http://schemas.microsoft.com/office/drawing/2014/main" id="{16BACF31-AEA1-135A-9A36-AEA3547581EA}"/>
              </a:ext>
            </a:extLst>
          </p:cNvPr>
          <p:cNvGrpSpPr/>
          <p:nvPr/>
        </p:nvGrpSpPr>
        <p:grpSpPr>
          <a:xfrm>
            <a:off x="8162078" y="3224628"/>
            <a:ext cx="2932799" cy="1759304"/>
            <a:chOff x="3638986" y="4656888"/>
            <a:chExt cx="2932799" cy="1759304"/>
          </a:xfrm>
        </p:grpSpPr>
        <p:cxnSp>
          <p:nvCxnSpPr>
            <p:cNvPr id="14" name="Straight Arrow Connector 13">
              <a:extLst>
                <a:ext uri="{FF2B5EF4-FFF2-40B4-BE49-F238E27FC236}">
                  <a16:creationId xmlns:a16="http://schemas.microsoft.com/office/drawing/2014/main" id="{2D4A9DF1-8CF5-57D9-4BFC-3965BD0AA32C}"/>
                </a:ext>
              </a:extLst>
            </p:cNvPr>
            <p:cNvCxnSpPr>
              <a:cxnSpLocks/>
            </p:cNvCxnSpPr>
            <p:nvPr/>
          </p:nvCxnSpPr>
          <p:spPr>
            <a:xfrm>
              <a:off x="3984702" y="6110868"/>
              <a:ext cx="258708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4A36C6-9DFF-BFA6-84D1-10087E884E54}"/>
                </a:ext>
              </a:extLst>
            </p:cNvPr>
            <p:cNvCxnSpPr>
              <a:cxnSpLocks/>
            </p:cNvCxnSpPr>
            <p:nvPr/>
          </p:nvCxnSpPr>
          <p:spPr>
            <a:xfrm flipV="1">
              <a:off x="3984702" y="4748669"/>
              <a:ext cx="0" cy="13621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BE1FDCF-4F68-BB41-9FF8-9CAE1D53D771}"/>
                </a:ext>
              </a:extLst>
            </p:cNvPr>
            <p:cNvSpPr/>
            <p:nvPr/>
          </p:nvSpPr>
          <p:spPr>
            <a:xfrm>
              <a:off x="4579434" y="5110381"/>
              <a:ext cx="394010" cy="100048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A90745-1948-746E-1A5F-DB06847A3444}"/>
                </a:ext>
              </a:extLst>
            </p:cNvPr>
            <p:cNvSpPr/>
            <p:nvPr/>
          </p:nvSpPr>
          <p:spPr>
            <a:xfrm>
              <a:off x="5508487" y="5483731"/>
              <a:ext cx="394010" cy="627136"/>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C3F1EB1-D926-B406-998B-A8CA5761FB9E}"/>
                    </a:ext>
                  </a:extLst>
                </p:cNvPr>
                <p:cNvSpPr txBox="1"/>
                <p:nvPr/>
              </p:nvSpPr>
              <p:spPr>
                <a:xfrm>
                  <a:off x="4599689" y="4801246"/>
                  <a:ext cx="34240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𝛼</m:t>
                        </m:r>
                      </m:oMath>
                    </m:oMathPara>
                  </a14:m>
                  <a:endParaRPr lang="en-US" sz="1400" dirty="0"/>
                </a:p>
              </p:txBody>
            </p:sp>
          </mc:Choice>
          <mc:Fallback xmlns="">
            <p:sp>
              <p:nvSpPr>
                <p:cNvPr id="23" name="TextBox 22">
                  <a:extLst>
                    <a:ext uri="{FF2B5EF4-FFF2-40B4-BE49-F238E27FC236}">
                      <a16:creationId xmlns:a16="http://schemas.microsoft.com/office/drawing/2014/main" id="{1D9F1E89-3034-95BA-4829-4C4552C04197}"/>
                    </a:ext>
                  </a:extLst>
                </p:cNvPr>
                <p:cNvSpPr txBox="1">
                  <a:spLocks noRot="1" noChangeAspect="1" noMove="1" noResize="1" noEditPoints="1" noAdjustHandles="1" noChangeArrowheads="1" noChangeShapeType="1" noTextEdit="1"/>
                </p:cNvSpPr>
                <p:nvPr/>
              </p:nvSpPr>
              <p:spPr>
                <a:xfrm>
                  <a:off x="4599689" y="4801246"/>
                  <a:ext cx="342401"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222FF24-1E4A-6C42-0489-30EF9C197B36}"/>
                    </a:ext>
                  </a:extLst>
                </p:cNvPr>
                <p:cNvSpPr txBox="1"/>
                <p:nvPr/>
              </p:nvSpPr>
              <p:spPr>
                <a:xfrm>
                  <a:off x="5539039" y="5164207"/>
                  <a:ext cx="3440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𝛽</m:t>
                        </m:r>
                      </m:oMath>
                    </m:oMathPara>
                  </a14:m>
                  <a:endParaRPr lang="en-US" sz="1400" dirty="0"/>
                </a:p>
              </p:txBody>
            </p:sp>
          </mc:Choice>
          <mc:Fallback xmlns="">
            <p:sp>
              <p:nvSpPr>
                <p:cNvPr id="27" name="TextBox 26">
                  <a:extLst>
                    <a:ext uri="{FF2B5EF4-FFF2-40B4-BE49-F238E27FC236}">
                      <a16:creationId xmlns:a16="http://schemas.microsoft.com/office/drawing/2014/main" id="{45B57B8D-FA14-6A37-452A-A42A0756F58C}"/>
                    </a:ext>
                  </a:extLst>
                </p:cNvPr>
                <p:cNvSpPr txBox="1">
                  <a:spLocks noRot="1" noChangeAspect="1" noMove="1" noResize="1" noEditPoints="1" noAdjustHandles="1" noChangeArrowheads="1" noChangeShapeType="1" noTextEdit="1"/>
                </p:cNvSpPr>
                <p:nvPr/>
              </p:nvSpPr>
              <p:spPr>
                <a:xfrm>
                  <a:off x="5539039" y="5164207"/>
                  <a:ext cx="344004" cy="307777"/>
                </a:xfrm>
                <a:prstGeom prst="rect">
                  <a:avLst/>
                </a:prstGeom>
                <a:blipFill>
                  <a:blip r:embed="rId12"/>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6CE69C-6375-941D-65F9-ADDF9BCA2BAB}"/>
                    </a:ext>
                  </a:extLst>
                </p:cNvPr>
                <p:cNvSpPr txBox="1"/>
                <p:nvPr/>
              </p:nvSpPr>
              <p:spPr>
                <a:xfrm>
                  <a:off x="4534867" y="6108415"/>
                  <a:ext cx="44916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lit/>
                          </m:rPr>
                          <a:rPr lang="en-US" sz="1400" b="0" i="1" smtClean="0">
                            <a:latin typeface="Cambria Math" panose="02040503050406030204" pitchFamily="18" charset="0"/>
                          </a:rPr>
                          <m:t>|</m:t>
                        </m:r>
                        <m:r>
                          <a:rPr lang="en-US" sz="1400" b="0" i="1" smtClean="0">
                            <a:latin typeface="Cambria Math" panose="02040503050406030204" pitchFamily="18" charset="0"/>
                          </a:rPr>
                          <m:t>0⟩</m:t>
                        </m:r>
                      </m:oMath>
                    </m:oMathPara>
                  </a14:m>
                  <a:endParaRPr lang="en-US" sz="1400" dirty="0"/>
                </a:p>
              </p:txBody>
            </p:sp>
          </mc:Choice>
          <mc:Fallback xmlns="">
            <p:sp>
              <p:nvSpPr>
                <p:cNvPr id="31" name="TextBox 30">
                  <a:extLst>
                    <a:ext uri="{FF2B5EF4-FFF2-40B4-BE49-F238E27FC236}">
                      <a16:creationId xmlns:a16="http://schemas.microsoft.com/office/drawing/2014/main" id="{B4A208BB-5F08-DFB3-D2C1-1AE497D3DF9E}"/>
                    </a:ext>
                  </a:extLst>
                </p:cNvPr>
                <p:cNvSpPr txBox="1">
                  <a:spLocks noRot="1" noChangeAspect="1" noMove="1" noResize="1" noEditPoints="1" noAdjustHandles="1" noChangeArrowheads="1" noChangeShapeType="1" noTextEdit="1"/>
                </p:cNvSpPr>
                <p:nvPr/>
              </p:nvSpPr>
              <p:spPr>
                <a:xfrm>
                  <a:off x="4534867" y="6108415"/>
                  <a:ext cx="449161" cy="307777"/>
                </a:xfrm>
                <a:prstGeom prst="rect">
                  <a:avLst/>
                </a:prstGeom>
                <a:blipFill>
                  <a:blip r:embed="rId13"/>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1AD06A-A929-AE6D-EB09-360780AF56A5}"/>
                    </a:ext>
                  </a:extLst>
                </p:cNvPr>
                <p:cNvSpPr txBox="1"/>
                <p:nvPr/>
              </p:nvSpPr>
              <p:spPr>
                <a:xfrm>
                  <a:off x="5486461" y="6108153"/>
                  <a:ext cx="44916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lit/>
                          </m:rPr>
                          <a:rPr lang="en-US" sz="1400" b="0" i="1" smtClean="0">
                            <a:latin typeface="Cambria Math" panose="02040503050406030204" pitchFamily="18" charset="0"/>
                          </a:rPr>
                          <m:t>|</m:t>
                        </m:r>
                        <m:r>
                          <a:rPr lang="en-US" sz="1400" b="0" i="1" smtClean="0">
                            <a:latin typeface="Cambria Math" panose="02040503050406030204" pitchFamily="18" charset="0"/>
                          </a:rPr>
                          <m:t>1⟩</m:t>
                        </m:r>
                      </m:oMath>
                    </m:oMathPara>
                  </a14:m>
                  <a:endParaRPr lang="en-US" sz="1400" dirty="0"/>
                </a:p>
              </p:txBody>
            </p:sp>
          </mc:Choice>
          <mc:Fallback xmlns="">
            <p:sp>
              <p:nvSpPr>
                <p:cNvPr id="32" name="TextBox 31">
                  <a:extLst>
                    <a:ext uri="{FF2B5EF4-FFF2-40B4-BE49-F238E27FC236}">
                      <a16:creationId xmlns:a16="http://schemas.microsoft.com/office/drawing/2014/main" id="{0251F07F-80DB-4B76-EA30-B9BA1FD4966A}"/>
                    </a:ext>
                  </a:extLst>
                </p:cNvPr>
                <p:cNvSpPr txBox="1">
                  <a:spLocks noRot="1" noChangeAspect="1" noMove="1" noResize="1" noEditPoints="1" noAdjustHandles="1" noChangeArrowheads="1" noChangeShapeType="1" noTextEdit="1"/>
                </p:cNvSpPr>
                <p:nvPr/>
              </p:nvSpPr>
              <p:spPr>
                <a:xfrm>
                  <a:off x="5486461" y="6108153"/>
                  <a:ext cx="449161" cy="307777"/>
                </a:xfrm>
                <a:prstGeom prst="rect">
                  <a:avLst/>
                </a:prstGeom>
                <a:blipFill>
                  <a:blip r:embed="rId14"/>
                  <a:stretch>
                    <a:fillRect b="-800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DCE3AB6-FACC-D4F0-453C-A3BCD1E01471}"/>
                </a:ext>
              </a:extLst>
            </p:cNvPr>
            <p:cNvSpPr txBox="1"/>
            <p:nvPr/>
          </p:nvSpPr>
          <p:spPr>
            <a:xfrm rot="16200000">
              <a:off x="2955145" y="5340729"/>
              <a:ext cx="1675459" cy="307777"/>
            </a:xfrm>
            <a:prstGeom prst="rect">
              <a:avLst/>
            </a:prstGeom>
            <a:noFill/>
          </p:spPr>
          <p:txBody>
            <a:bodyPr wrap="none" rtlCol="0">
              <a:spAutoFit/>
            </a:bodyPr>
            <a:lstStyle/>
            <a:p>
              <a:r>
                <a:rPr lang="en-US" sz="1400" dirty="0"/>
                <a:t>Quasi-probabilities</a:t>
              </a:r>
            </a:p>
          </p:txBody>
        </p:sp>
      </p:grpSp>
    </p:spTree>
    <p:extLst>
      <p:ext uri="{BB962C8B-B14F-4D97-AF65-F5344CB8AC3E}">
        <p14:creationId xmlns:p14="http://schemas.microsoft.com/office/powerpoint/2010/main" val="109206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5EA2-D56F-88CB-13B4-2199B259D8A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8C4C780-FAAD-8A5E-C9A7-9AC5CFAA5C03}"/>
              </a:ext>
            </a:extLst>
          </p:cNvPr>
          <p:cNvPicPr>
            <a:picLocks noChangeAspect="1"/>
          </p:cNvPicPr>
          <p:nvPr/>
        </p:nvPicPr>
        <p:blipFill>
          <a:blip r:embed="rId3"/>
          <a:stretch>
            <a:fillRect/>
          </a:stretch>
        </p:blipFill>
        <p:spPr>
          <a:xfrm>
            <a:off x="3614853" y="4242850"/>
            <a:ext cx="6160914" cy="1505005"/>
          </a:xfrm>
          <a:prstGeom prst="rect">
            <a:avLst/>
          </a:prstGeom>
        </p:spPr>
      </p:pic>
      <p:sp>
        <p:nvSpPr>
          <p:cNvPr id="4" name="TextBox 3">
            <a:extLst>
              <a:ext uri="{FF2B5EF4-FFF2-40B4-BE49-F238E27FC236}">
                <a16:creationId xmlns:a16="http://schemas.microsoft.com/office/drawing/2014/main" id="{FB77C0E9-6A7F-7FC2-D8F2-61E6B05AE15C}"/>
              </a:ext>
            </a:extLst>
          </p:cNvPr>
          <p:cNvSpPr txBox="1"/>
          <p:nvPr/>
        </p:nvSpPr>
        <p:spPr>
          <a:xfrm>
            <a:off x="610912" y="1251522"/>
            <a:ext cx="10703859" cy="2585323"/>
          </a:xfrm>
          <a:prstGeom prst="rect">
            <a:avLst/>
          </a:prstGeom>
          <a:noFill/>
        </p:spPr>
        <p:txBody>
          <a:bodyPr wrap="square" numCol="2" rtlCol="0">
            <a:spAutoFit/>
          </a:bodyPr>
          <a:lstStyle/>
          <a:p>
            <a:pPr marL="342900" indent="-342900">
              <a:buFont typeface="+mj-lt"/>
              <a:buAutoNum type="arabicPeriod"/>
            </a:pPr>
            <a:r>
              <a:rPr lang="en-US" b="1" dirty="0"/>
              <a:t>Qubits</a:t>
            </a:r>
            <a:r>
              <a:rPr lang="en-US" dirty="0"/>
              <a:t> are prepared as superposition of states</a:t>
            </a:r>
          </a:p>
          <a:p>
            <a:pPr marL="342900" indent="-342900">
              <a:buFont typeface="+mj-lt"/>
              <a:buAutoNum type="arabicPeriod"/>
            </a:pPr>
            <a:endParaRPr lang="en-US" dirty="0"/>
          </a:p>
          <a:p>
            <a:pPr marL="342900" indent="-342900">
              <a:buFont typeface="+mj-lt"/>
              <a:buAutoNum type="arabicPeriod"/>
            </a:pPr>
            <a:r>
              <a:rPr lang="en-US" b="1" dirty="0"/>
              <a:t>Gates</a:t>
            </a:r>
            <a:r>
              <a:rPr lang="en-US" dirty="0"/>
              <a:t> used to operate on qubits and entangle them</a:t>
            </a:r>
          </a:p>
          <a:p>
            <a:pPr marL="800100" lvl="1" indent="-342900">
              <a:buFont typeface="Arial" panose="020B0604020202020204" pitchFamily="34" charset="0"/>
              <a:buChar char="•"/>
            </a:pPr>
            <a:r>
              <a:rPr lang="en-US" dirty="0"/>
              <a:t>Unitary operations</a:t>
            </a:r>
          </a:p>
          <a:p>
            <a:pPr marL="800100" lvl="1" indent="-342900">
              <a:buFont typeface="Arial" panose="020B0604020202020204" pitchFamily="34" charset="0"/>
              <a:buChar char="•"/>
            </a:pPr>
            <a:r>
              <a:rPr lang="en-US" dirty="0"/>
              <a:t>Reversible</a:t>
            </a:r>
          </a:p>
          <a:p>
            <a:pPr marL="800100" lvl="1" indent="-342900">
              <a:buFont typeface="Arial" panose="020B0604020202020204" pitchFamily="34" charset="0"/>
              <a:buChar char="•"/>
            </a:pPr>
            <a:r>
              <a:rPr lang="en-US" dirty="0"/>
              <a:t>Can operate on a single qubit or multiple (entanglement)</a:t>
            </a:r>
          </a:p>
          <a:p>
            <a:pPr marL="800100" lvl="1" indent="-342900">
              <a:buFont typeface="Arial" panose="020B0604020202020204" pitchFamily="34" charset="0"/>
              <a:buChar char="•"/>
            </a:pPr>
            <a:endParaRPr lang="en-US" dirty="0"/>
          </a:p>
          <a:p>
            <a:pPr marL="342900" indent="-342900">
              <a:buFont typeface="+mj-lt"/>
              <a:buAutoNum type="arabicPeriod"/>
            </a:pPr>
            <a:r>
              <a:rPr lang="en-US" b="1" dirty="0"/>
              <a:t>Circuits</a:t>
            </a:r>
            <a:r>
              <a:rPr lang="en-US" dirty="0"/>
              <a:t> are collection of gates</a:t>
            </a:r>
          </a:p>
          <a:p>
            <a:pPr marL="342900" indent="-342900">
              <a:buFont typeface="+mj-lt"/>
              <a:buAutoNum type="arabicPeriod"/>
            </a:pPr>
            <a:endParaRPr lang="en-US" dirty="0"/>
          </a:p>
          <a:p>
            <a:pPr marL="342900" indent="-342900">
              <a:buFont typeface="+mj-lt"/>
              <a:buAutoNum type="arabicPeriod"/>
            </a:pPr>
            <a:r>
              <a:rPr lang="en-US" b="1" dirty="0"/>
              <a:t>Quantum algorithms </a:t>
            </a:r>
            <a:r>
              <a:rPr lang="en-US" dirty="0"/>
              <a:t>are collection of circuits to create desired interference between states</a:t>
            </a:r>
          </a:p>
          <a:p>
            <a:pPr marL="342900" indent="-342900">
              <a:buFont typeface="+mj-lt"/>
              <a:buAutoNum type="arabicPeriod"/>
            </a:pPr>
            <a:endParaRPr lang="en-US" dirty="0"/>
          </a:p>
          <a:p>
            <a:pPr marL="342900" indent="-342900">
              <a:buFont typeface="+mj-lt"/>
              <a:buAutoNum type="arabicPeriod"/>
            </a:pPr>
            <a:r>
              <a:rPr lang="en-US" b="1" dirty="0"/>
              <a:t>Measurement</a:t>
            </a:r>
            <a:r>
              <a:rPr lang="en-US" dirty="0"/>
              <a:t> (amplified outcomes) gives solution</a:t>
            </a:r>
          </a:p>
        </p:txBody>
      </p:sp>
      <p:sp>
        <p:nvSpPr>
          <p:cNvPr id="2" name="Title 1">
            <a:extLst>
              <a:ext uri="{FF2B5EF4-FFF2-40B4-BE49-F238E27FC236}">
                <a16:creationId xmlns:a16="http://schemas.microsoft.com/office/drawing/2014/main" id="{4C2A8F72-D143-DF00-76D9-2560F5E31809}"/>
              </a:ext>
            </a:extLst>
          </p:cNvPr>
          <p:cNvSpPr>
            <a:spLocks noGrp="1"/>
          </p:cNvSpPr>
          <p:nvPr>
            <p:ph type="title"/>
          </p:nvPr>
        </p:nvSpPr>
        <p:spPr/>
        <p:txBody>
          <a:bodyPr wrap="square" anchor="ctr">
            <a:normAutofit/>
          </a:bodyPr>
          <a:lstStyle/>
          <a:p>
            <a:r>
              <a:rPr lang="en-US" b="1" dirty="0">
                <a:latin typeface="+mj-lt"/>
              </a:rPr>
              <a:t>Working of a quantum computer</a:t>
            </a:r>
          </a:p>
        </p:txBody>
      </p:sp>
      <p:sp>
        <p:nvSpPr>
          <p:cNvPr id="6" name="Rectangle 5">
            <a:extLst>
              <a:ext uri="{FF2B5EF4-FFF2-40B4-BE49-F238E27FC236}">
                <a16:creationId xmlns:a16="http://schemas.microsoft.com/office/drawing/2014/main" id="{5C52B676-ECF5-B57D-1BD4-F9FC1918BDD5}"/>
              </a:ext>
            </a:extLst>
          </p:cNvPr>
          <p:cNvSpPr/>
          <p:nvPr/>
        </p:nvSpPr>
        <p:spPr>
          <a:xfrm>
            <a:off x="4557132" y="4267706"/>
            <a:ext cx="617032" cy="1474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3156C37-F123-F503-EC0D-1FCBB93AAEE8}"/>
              </a:ext>
            </a:extLst>
          </p:cNvPr>
          <p:cNvSpPr/>
          <p:nvPr/>
        </p:nvSpPr>
        <p:spPr>
          <a:xfrm>
            <a:off x="4081346" y="4267706"/>
            <a:ext cx="475785" cy="532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E688DF-1E35-E161-A341-DFF7C23A4419}"/>
              </a:ext>
            </a:extLst>
          </p:cNvPr>
          <p:cNvSpPr/>
          <p:nvPr/>
        </p:nvSpPr>
        <p:spPr>
          <a:xfrm>
            <a:off x="4081346" y="5193257"/>
            <a:ext cx="475785" cy="532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A4F909-B9C2-0601-3D2C-F0F81055981B}"/>
              </a:ext>
            </a:extLst>
          </p:cNvPr>
          <p:cNvSpPr/>
          <p:nvPr/>
        </p:nvSpPr>
        <p:spPr>
          <a:xfrm>
            <a:off x="4081346" y="4730481"/>
            <a:ext cx="475785" cy="532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380A5A4-4D66-231C-9B6E-819FE01642CD}"/>
              </a:ext>
            </a:extLst>
          </p:cNvPr>
          <p:cNvSpPr/>
          <p:nvPr/>
        </p:nvSpPr>
        <p:spPr>
          <a:xfrm>
            <a:off x="5174163" y="4238740"/>
            <a:ext cx="1457093" cy="14825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226371AC-D40C-0C10-4589-AADE90B9592C}"/>
              </a:ext>
            </a:extLst>
          </p:cNvPr>
          <p:cNvSpPr/>
          <p:nvPr/>
        </p:nvSpPr>
        <p:spPr>
          <a:xfrm>
            <a:off x="4018883" y="4181314"/>
            <a:ext cx="2044390" cy="1642946"/>
          </a:xfrm>
          <a:prstGeom prst="roundRect">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B52359B-F90B-CD2C-952E-15C5A9D219A6}"/>
              </a:ext>
            </a:extLst>
          </p:cNvPr>
          <p:cNvSpPr txBox="1"/>
          <p:nvPr/>
        </p:nvSpPr>
        <p:spPr>
          <a:xfrm>
            <a:off x="4248233" y="3877646"/>
            <a:ext cx="1585690" cy="307777"/>
          </a:xfrm>
          <a:prstGeom prst="rect">
            <a:avLst/>
          </a:prstGeom>
          <a:noFill/>
        </p:spPr>
        <p:txBody>
          <a:bodyPr wrap="none" rtlCol="0">
            <a:spAutoFit/>
          </a:bodyPr>
          <a:lstStyle/>
          <a:p>
            <a:r>
              <a:rPr lang="en-US" sz="1400" dirty="0">
                <a:solidFill>
                  <a:schemeClr val="accent3"/>
                </a:solidFill>
              </a:rPr>
              <a:t>Phase Estimation</a:t>
            </a:r>
          </a:p>
        </p:txBody>
      </p:sp>
      <p:sp>
        <p:nvSpPr>
          <p:cNvPr id="19" name="Rectangle 18">
            <a:extLst>
              <a:ext uri="{FF2B5EF4-FFF2-40B4-BE49-F238E27FC236}">
                <a16:creationId xmlns:a16="http://schemas.microsoft.com/office/drawing/2014/main" id="{25FB0451-7E6D-06B1-3080-9AD07325F12C}"/>
              </a:ext>
            </a:extLst>
          </p:cNvPr>
          <p:cNvSpPr/>
          <p:nvPr/>
        </p:nvSpPr>
        <p:spPr>
          <a:xfrm>
            <a:off x="6631256" y="4276807"/>
            <a:ext cx="2074128" cy="14751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FFD5D69-187E-D3C1-A930-29619E96995A}"/>
              </a:ext>
            </a:extLst>
          </p:cNvPr>
          <p:cNvSpPr/>
          <p:nvPr/>
        </p:nvSpPr>
        <p:spPr>
          <a:xfrm>
            <a:off x="8705383" y="4238739"/>
            <a:ext cx="1070383" cy="15132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8036BB24-257E-FF95-B59F-E548C2307761}"/>
              </a:ext>
            </a:extLst>
          </p:cNvPr>
          <p:cNvSpPr/>
          <p:nvPr/>
        </p:nvSpPr>
        <p:spPr>
          <a:xfrm>
            <a:off x="6770343" y="4181314"/>
            <a:ext cx="1895709" cy="1642946"/>
          </a:xfrm>
          <a:prstGeom prst="round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52F0AAA-3BFE-C9B1-1FFC-A98659E6454F}"/>
              </a:ext>
            </a:extLst>
          </p:cNvPr>
          <p:cNvSpPr txBox="1"/>
          <p:nvPr/>
        </p:nvSpPr>
        <p:spPr>
          <a:xfrm>
            <a:off x="6614369" y="3873536"/>
            <a:ext cx="2207656" cy="307777"/>
          </a:xfrm>
          <a:prstGeom prst="rect">
            <a:avLst/>
          </a:prstGeom>
          <a:noFill/>
        </p:spPr>
        <p:txBody>
          <a:bodyPr wrap="none" rtlCol="0">
            <a:spAutoFit/>
          </a:bodyPr>
          <a:lstStyle/>
          <a:p>
            <a:r>
              <a:rPr lang="en-US" sz="1400" dirty="0">
                <a:solidFill>
                  <a:schemeClr val="accent6"/>
                </a:solidFill>
              </a:rPr>
              <a:t>Inverse Phase Estimation</a:t>
            </a:r>
          </a:p>
        </p:txBody>
      </p:sp>
    </p:spTree>
    <p:extLst>
      <p:ext uri="{BB962C8B-B14F-4D97-AF65-F5344CB8AC3E}">
        <p14:creationId xmlns:p14="http://schemas.microsoft.com/office/powerpoint/2010/main" val="168528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xEl>
                                              <p:pRg st="11" end="11"/>
                                            </p:txEl>
                                          </p:spTgt>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1" grpId="1" animBg="1"/>
      <p:bldP spid="13" grpId="0" animBg="1"/>
      <p:bldP spid="15" grpId="0"/>
      <p:bldP spid="19" grpId="0" animBg="1"/>
      <p:bldP spid="19" grpId="1" animBg="1"/>
      <p:bldP spid="3" grpId="0" animBg="1"/>
      <p:bldP spid="3" grpId="1" animBg="1"/>
      <p:bldP spid="14"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BA7A2-1D2A-5C3D-D41E-226DCA965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75017-CCC0-0CBE-D2B7-F453C4505224}"/>
              </a:ext>
            </a:extLst>
          </p:cNvPr>
          <p:cNvSpPr>
            <a:spLocks noGrp="1"/>
          </p:cNvSpPr>
          <p:nvPr>
            <p:ph type="title"/>
          </p:nvPr>
        </p:nvSpPr>
        <p:spPr/>
        <p:txBody>
          <a:bodyPr wrap="square" anchor="ctr">
            <a:normAutofit/>
          </a:bodyPr>
          <a:lstStyle/>
          <a:p>
            <a:r>
              <a:rPr lang="en-US" b="1" dirty="0">
                <a:latin typeface="+mj-lt"/>
              </a:rPr>
              <a:t>Running a quantum algorithm</a:t>
            </a:r>
          </a:p>
        </p:txBody>
      </p:sp>
      <p:graphicFrame>
        <p:nvGraphicFramePr>
          <p:cNvPr id="5" name="Table 4">
            <a:extLst>
              <a:ext uri="{FF2B5EF4-FFF2-40B4-BE49-F238E27FC236}">
                <a16:creationId xmlns:a16="http://schemas.microsoft.com/office/drawing/2014/main" id="{B2654D01-B7B7-7949-2284-2B4A8D3A8B3B}"/>
              </a:ext>
            </a:extLst>
          </p:cNvPr>
          <p:cNvGraphicFramePr>
            <a:graphicFrameLocks noGrp="1"/>
          </p:cNvGraphicFramePr>
          <p:nvPr>
            <p:extLst>
              <p:ext uri="{D42A27DB-BD31-4B8C-83A1-F6EECF244321}">
                <p14:modId xmlns:p14="http://schemas.microsoft.com/office/powerpoint/2010/main" val="974422916"/>
              </p:ext>
            </p:extLst>
          </p:nvPr>
        </p:nvGraphicFramePr>
        <p:xfrm>
          <a:off x="666012" y="2254650"/>
          <a:ext cx="10859976" cy="2348699"/>
        </p:xfrm>
        <a:graphic>
          <a:graphicData uri="http://schemas.openxmlformats.org/drawingml/2006/table">
            <a:tbl>
              <a:tblPr firstRow="1" bandRow="1">
                <a:tableStyleId>{073A0DAA-6AF3-43AB-8588-CEC1D06C72B9}</a:tableStyleId>
              </a:tblPr>
              <a:tblGrid>
                <a:gridCol w="1708542">
                  <a:extLst>
                    <a:ext uri="{9D8B030D-6E8A-4147-A177-3AD203B41FA5}">
                      <a16:colId xmlns:a16="http://schemas.microsoft.com/office/drawing/2014/main" val="1947090054"/>
                    </a:ext>
                  </a:extLst>
                </a:gridCol>
                <a:gridCol w="1583473">
                  <a:extLst>
                    <a:ext uri="{9D8B030D-6E8A-4147-A177-3AD203B41FA5}">
                      <a16:colId xmlns:a16="http://schemas.microsoft.com/office/drawing/2014/main" val="1661556488"/>
                    </a:ext>
                  </a:extLst>
                </a:gridCol>
                <a:gridCol w="7567961">
                  <a:extLst>
                    <a:ext uri="{9D8B030D-6E8A-4147-A177-3AD203B41FA5}">
                      <a16:colId xmlns:a16="http://schemas.microsoft.com/office/drawing/2014/main" val="2629373703"/>
                    </a:ext>
                  </a:extLst>
                </a:gridCol>
              </a:tblGrid>
              <a:tr h="585823">
                <a:tc>
                  <a:txBody>
                    <a:bodyPr/>
                    <a:lstStyle/>
                    <a:p>
                      <a:pPr algn="ctr"/>
                      <a:r>
                        <a:rPr lang="en-US" dirty="0"/>
                        <a:t>Backend</a:t>
                      </a:r>
                    </a:p>
                  </a:txBody>
                  <a:tcPr/>
                </a:tc>
                <a:tc>
                  <a:txBody>
                    <a:bodyPr/>
                    <a:lstStyle/>
                    <a:p>
                      <a:pPr algn="ctr"/>
                      <a:r>
                        <a:rPr lang="en-US" dirty="0"/>
                        <a:t>Mechanism</a:t>
                      </a:r>
                    </a:p>
                  </a:txBody>
                  <a:tcPr/>
                </a:tc>
                <a:tc>
                  <a:txBody>
                    <a:bodyPr/>
                    <a:lstStyle/>
                    <a:p>
                      <a:pPr algn="ctr"/>
                      <a:r>
                        <a:rPr lang="en-US" dirty="0"/>
                        <a:t>Functionality</a:t>
                      </a:r>
                    </a:p>
                  </a:txBody>
                  <a:tcPr/>
                </a:tc>
                <a:extLst>
                  <a:ext uri="{0D108BD9-81ED-4DB2-BD59-A6C34878D82A}">
                    <a16:rowId xmlns:a16="http://schemas.microsoft.com/office/drawing/2014/main" val="3714344393"/>
                  </a:ext>
                </a:extLst>
              </a:tr>
              <a:tr h="591230">
                <a:tc>
                  <a:txBody>
                    <a:bodyPr/>
                    <a:lstStyle/>
                    <a:p>
                      <a:pPr algn="ctr"/>
                      <a:r>
                        <a:rPr lang="en-US" dirty="0"/>
                        <a:t>Simulator</a:t>
                      </a:r>
                    </a:p>
                  </a:txBody>
                  <a:tcPr/>
                </a:tc>
                <a:tc>
                  <a:txBody>
                    <a:bodyPr/>
                    <a:lstStyle/>
                    <a:p>
                      <a:pPr algn="ctr"/>
                      <a:r>
                        <a:rPr lang="en-US" dirty="0"/>
                        <a:t>Classical</a:t>
                      </a:r>
                    </a:p>
                  </a:txBody>
                  <a:tcPr/>
                </a:tc>
                <a:tc>
                  <a:txBody>
                    <a:bodyPr/>
                    <a:lstStyle/>
                    <a:p>
                      <a:pPr algn="ctr"/>
                      <a:r>
                        <a:rPr lang="en-US" dirty="0"/>
                        <a:t>Classical program modeling a quantum system in an ideal scenario</a:t>
                      </a:r>
                    </a:p>
                  </a:txBody>
                  <a:tcPr/>
                </a:tc>
                <a:extLst>
                  <a:ext uri="{0D108BD9-81ED-4DB2-BD59-A6C34878D82A}">
                    <a16:rowId xmlns:a16="http://schemas.microsoft.com/office/drawing/2014/main" val="603049029"/>
                  </a:ext>
                </a:extLst>
              </a:tr>
              <a:tr h="585823">
                <a:tc>
                  <a:txBody>
                    <a:bodyPr/>
                    <a:lstStyle/>
                    <a:p>
                      <a:pPr algn="ctr"/>
                      <a:r>
                        <a:rPr lang="en-US" dirty="0"/>
                        <a:t>Emulator</a:t>
                      </a:r>
                    </a:p>
                  </a:txBody>
                  <a:tcPr/>
                </a:tc>
                <a:tc>
                  <a:txBody>
                    <a:bodyPr/>
                    <a:lstStyle/>
                    <a:p>
                      <a:pPr algn="ctr"/>
                      <a:r>
                        <a:rPr lang="en-US" dirty="0"/>
                        <a:t>Classical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Classical program modeling actual behavior of a quantum system</a:t>
                      </a:r>
                    </a:p>
                  </a:txBody>
                  <a:tcPr/>
                </a:tc>
                <a:extLst>
                  <a:ext uri="{0D108BD9-81ED-4DB2-BD59-A6C34878D82A}">
                    <a16:rowId xmlns:a16="http://schemas.microsoft.com/office/drawing/2014/main" val="3067873546"/>
                  </a:ext>
                </a:extLst>
              </a:tr>
              <a:tr h="585823">
                <a:tc>
                  <a:txBody>
                    <a:bodyPr/>
                    <a:lstStyle/>
                    <a:p>
                      <a:pPr algn="ctr"/>
                      <a:r>
                        <a:rPr lang="en-US" dirty="0"/>
                        <a:t>Real</a:t>
                      </a:r>
                    </a:p>
                  </a:txBody>
                  <a:tcPr/>
                </a:tc>
                <a:tc>
                  <a:txBody>
                    <a:bodyPr/>
                    <a:lstStyle/>
                    <a:p>
                      <a:pPr algn="ctr"/>
                      <a:r>
                        <a:rPr lang="en-US" dirty="0"/>
                        <a:t>Quantum</a:t>
                      </a:r>
                    </a:p>
                  </a:txBody>
                  <a:tcPr/>
                </a:tc>
                <a:tc>
                  <a:txBody>
                    <a:bodyPr/>
                    <a:lstStyle/>
                    <a:p>
                      <a:pPr algn="ctr"/>
                      <a:r>
                        <a:rPr lang="en-US" dirty="0"/>
                        <a:t>Physical hardware performing real quantum computations</a:t>
                      </a:r>
                    </a:p>
                  </a:txBody>
                  <a:tcPr/>
                </a:tc>
                <a:extLst>
                  <a:ext uri="{0D108BD9-81ED-4DB2-BD59-A6C34878D82A}">
                    <a16:rowId xmlns:a16="http://schemas.microsoft.com/office/drawing/2014/main" val="1823042957"/>
                  </a:ext>
                </a:extLst>
              </a:tr>
            </a:tbl>
          </a:graphicData>
        </a:graphic>
      </p:graphicFrame>
    </p:spTree>
    <p:extLst>
      <p:ext uri="{BB962C8B-B14F-4D97-AF65-F5344CB8AC3E}">
        <p14:creationId xmlns:p14="http://schemas.microsoft.com/office/powerpoint/2010/main" val="2077519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4F8C8-0087-8854-C496-856562B22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B8649-B743-CA02-589A-9167B82D875C}"/>
              </a:ext>
            </a:extLst>
          </p:cNvPr>
          <p:cNvSpPr>
            <a:spLocks noGrp="1"/>
          </p:cNvSpPr>
          <p:nvPr>
            <p:ph type="title"/>
          </p:nvPr>
        </p:nvSpPr>
        <p:spPr/>
        <p:txBody>
          <a:bodyPr/>
          <a:lstStyle/>
          <a:p>
            <a:r>
              <a:rPr lang="en-US" dirty="0"/>
              <a:t>QLSA + Fluid Dynamics</a:t>
            </a:r>
          </a:p>
        </p:txBody>
      </p:sp>
      <p:sp>
        <p:nvSpPr>
          <p:cNvPr id="3" name="Text Placeholder 2">
            <a:extLst>
              <a:ext uri="{FF2B5EF4-FFF2-40B4-BE49-F238E27FC236}">
                <a16:creationId xmlns:a16="http://schemas.microsoft.com/office/drawing/2014/main" id="{C0AF6090-7EAB-64F6-DAB0-56637486951B}"/>
              </a:ext>
            </a:extLst>
          </p:cNvPr>
          <p:cNvSpPr>
            <a:spLocks noGrp="1"/>
          </p:cNvSpPr>
          <p:nvPr>
            <p:ph type="body" sz="quarter" idx="18"/>
          </p:nvPr>
        </p:nvSpPr>
        <p:spPr/>
        <p:txBody>
          <a:bodyPr/>
          <a:lstStyle/>
          <a:p>
            <a:r>
              <a:rPr lang="en-US" dirty="0"/>
              <a:t>Solving the Hele—Shaw flow using QLSA</a:t>
            </a:r>
          </a:p>
        </p:txBody>
      </p:sp>
    </p:spTree>
    <p:extLst>
      <p:ext uri="{BB962C8B-B14F-4D97-AF65-F5344CB8AC3E}">
        <p14:creationId xmlns:p14="http://schemas.microsoft.com/office/powerpoint/2010/main" val="4089997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C2D4B8-9FD1-90EE-E15E-46CF9B123847}"/>
              </a:ext>
            </a:extLst>
          </p:cNvPr>
          <p:cNvSpPr>
            <a:spLocks noGrp="1"/>
          </p:cNvSpPr>
          <p:nvPr>
            <p:ph idx="1"/>
          </p:nvPr>
        </p:nvSpPr>
        <p:spPr/>
        <p:txBody>
          <a:bodyPr/>
          <a:lstStyle/>
          <a:p>
            <a:r>
              <a:rPr lang="en-US" dirty="0">
                <a:latin typeface="+mn-lt"/>
              </a:rPr>
              <a:t>Flow between 2 flat plates driven by pressure difference at inlet &amp; outlet</a:t>
            </a:r>
          </a:p>
          <a:p>
            <a:r>
              <a:rPr lang="en-US" dirty="0">
                <a:latin typeface="+mn-lt"/>
              </a:rPr>
              <a:t>Flow properties:</a:t>
            </a:r>
          </a:p>
          <a:p>
            <a:pPr lvl="1"/>
            <a:r>
              <a:rPr lang="en-US" b="1" dirty="0">
                <a:latin typeface="+mn-lt"/>
              </a:rPr>
              <a:t>2D, Steady</a:t>
            </a:r>
          </a:p>
          <a:p>
            <a:pPr lvl="1"/>
            <a:r>
              <a:rPr lang="en-US" dirty="0">
                <a:latin typeface="+mn-lt"/>
              </a:rPr>
              <a:t>Incompressible, inviscid</a:t>
            </a:r>
          </a:p>
        </p:txBody>
      </p:sp>
      <p:pic>
        <p:nvPicPr>
          <p:cNvPr id="4" name="Picture 3">
            <a:extLst>
              <a:ext uri="{FF2B5EF4-FFF2-40B4-BE49-F238E27FC236}">
                <a16:creationId xmlns:a16="http://schemas.microsoft.com/office/drawing/2014/main" id="{625F8E4C-436F-8974-F213-513B4208705F}"/>
              </a:ext>
            </a:extLst>
          </p:cNvPr>
          <p:cNvPicPr>
            <a:picLocks noChangeAspect="1"/>
          </p:cNvPicPr>
          <p:nvPr/>
        </p:nvPicPr>
        <p:blipFill>
          <a:blip r:embed="rId3"/>
          <a:stretch>
            <a:fillRect/>
          </a:stretch>
        </p:blipFill>
        <p:spPr>
          <a:xfrm>
            <a:off x="7792641" y="2153122"/>
            <a:ext cx="3837245" cy="2319348"/>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98075B4-7D03-32B9-2857-C1DD00A150CE}"/>
                  </a:ext>
                </a:extLst>
              </p:cNvPr>
              <p:cNvSpPr txBox="1">
                <a:spLocks/>
              </p:cNvSpPr>
              <p:nvPr/>
            </p:nvSpPr>
            <p:spPr bwMode="auto">
              <a:xfrm>
                <a:off x="429767" y="3657224"/>
                <a:ext cx="11430000" cy="2731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88925" indent="-288925" algn="l" rtl="0" eaLnBrk="1" fontAlgn="base" hangingPunct="1">
                  <a:lnSpc>
                    <a:spcPct val="90000"/>
                  </a:lnSpc>
                  <a:spcBef>
                    <a:spcPts val="1800"/>
                  </a:spcBef>
                  <a:spcAft>
                    <a:spcPct val="0"/>
                  </a:spcAft>
                  <a:buClr>
                    <a:schemeClr val="tx1"/>
                  </a:buClr>
                  <a:buSzPct val="90000"/>
                  <a:buFont typeface="Century Gothic" panose="020B0502020202020204" pitchFamily="34" charset="0"/>
                  <a:buChar char="•"/>
                  <a:defRPr lang="en-US" sz="2800" kern="1200" dirty="0">
                    <a:solidFill>
                      <a:schemeClr val="tx1"/>
                    </a:solidFill>
                    <a:latin typeface="Century Gothic" panose="020B0502020202020204" pitchFamily="34" charset="0"/>
                    <a:ea typeface="+mn-ea"/>
                    <a:cs typeface="+mn-cs"/>
                  </a:defRPr>
                </a:lvl1pPr>
                <a:lvl2pPr marL="687388"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mn-lt"/>
                    <a:ea typeface="+mn-ea"/>
                    <a:cs typeface="Arial" panose="020B0604020202020204" pitchFamily="34" charset="0"/>
                  </a:defRPr>
                </a:lvl2pPr>
                <a:lvl3pPr marL="1031875"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n-lt"/>
                  </a:rPr>
                  <a:t>N—S equations reduce to </a:t>
                </a:r>
              </a:p>
              <a:p>
                <a:pPr marL="398463" lvl="1" indent="0">
                  <a:buNone/>
                </a:pPr>
                <a:r>
                  <a:rPr lang="en-US" sz="1800" dirty="0"/>
                  <a:t>		 </a:t>
                </a:r>
                <a14:m>
                  <m:oMath xmlns:m="http://schemas.openxmlformats.org/officeDocument/2006/math">
                    <m:r>
                      <m:rPr>
                        <m:sty m:val="p"/>
                      </m:rPr>
                      <a:rPr lang="en-US" sz="1800" i="0" dirty="0" smtClean="0">
                        <a:latin typeface="Cambria Math" panose="02040503050406030204" pitchFamily="18" charset="0"/>
                      </a:rPr>
                      <m:t>∇</m:t>
                    </m:r>
                    <m:r>
                      <a:rPr lang="en-US" sz="1800" i="1" dirty="0">
                        <a:latin typeface="Cambria Math" panose="02040503050406030204" pitchFamily="18" charset="0"/>
                      </a:rPr>
                      <m:t>⋅</m:t>
                    </m:r>
                    <m:r>
                      <a:rPr lang="en-US" sz="1800" i="1" dirty="0">
                        <a:latin typeface="Cambria Math" panose="02040503050406030204" pitchFamily="18" charset="0"/>
                      </a:rPr>
                      <m:t>𝒖</m:t>
                    </m:r>
                    <m:r>
                      <a:rPr lang="en-US" sz="1800" i="1" dirty="0">
                        <a:latin typeface="Cambria Math" panose="02040503050406030204" pitchFamily="18" charset="0"/>
                      </a:rPr>
                      <m:t>=0 </m:t>
                    </m:r>
                  </m:oMath>
                </a14:m>
                <a:r>
                  <a:rPr lang="en-US" sz="1800" dirty="0"/>
                  <a:t>and </a:t>
                </a:r>
                <a14:m>
                  <m:oMath xmlns:m="http://schemas.openxmlformats.org/officeDocument/2006/math">
                    <m:r>
                      <m:rPr>
                        <m:sty m:val="p"/>
                      </m:rPr>
                      <a:rPr lang="el-GR" sz="1800" i="0" dirty="0" smtClean="0">
                        <a:latin typeface="Cambria Math" panose="02040503050406030204" pitchFamily="18" charset="0"/>
                      </a:rPr>
                      <m:t>Δ</m:t>
                    </m:r>
                    <m:r>
                      <a:rPr lang="el-GR" sz="1800" i="1" dirty="0">
                        <a:latin typeface="Cambria Math" panose="02040503050406030204" pitchFamily="18" charset="0"/>
                      </a:rPr>
                      <m:t>𝒖</m:t>
                    </m:r>
                    <m:r>
                      <a:rPr lang="el-GR" sz="1800" i="1" dirty="0">
                        <a:latin typeface="Cambria Math" panose="02040503050406030204" pitchFamily="18" charset="0"/>
                      </a:rPr>
                      <m:t> −</m:t>
                    </m:r>
                    <m:r>
                      <m:rPr>
                        <m:sty m:val="p"/>
                      </m:rPr>
                      <a:rPr lang="el-GR" sz="1800" i="0" dirty="0">
                        <a:latin typeface="Cambria Math" panose="02040503050406030204" pitchFamily="18" charset="0"/>
                      </a:rPr>
                      <m:t>∇</m:t>
                    </m:r>
                    <m:r>
                      <a:rPr lang="el-GR" sz="1800" i="1" dirty="0">
                        <a:latin typeface="Cambria Math" panose="02040503050406030204" pitchFamily="18" charset="0"/>
                      </a:rPr>
                      <m:t>𝑝</m:t>
                    </m:r>
                    <m:r>
                      <a:rPr lang="el-GR" sz="1800" i="1" dirty="0">
                        <a:latin typeface="Cambria Math" panose="02040503050406030204" pitchFamily="18" charset="0"/>
                      </a:rPr>
                      <m:t>=0</m:t>
                    </m:r>
                  </m:oMath>
                </a14:m>
                <a:endParaRPr lang="en-US" sz="1800" dirty="0"/>
              </a:p>
              <a:p>
                <a:r>
                  <a:rPr lang="en-US" sz="1800" dirty="0">
                    <a:latin typeface="+mn-lt"/>
                  </a:rPr>
                  <a:t>Decoupling pressure &amp; velocity converts the problem into the form 𝐴𝒙=𝒃</a:t>
                </a:r>
              </a:p>
              <a:p>
                <a:pPr marL="398463" lvl="1" indent="0">
                  <a:lnSpc>
                    <a:spcPct val="100000"/>
                  </a:lnSpc>
                  <a:buNone/>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cs typeface="Times New Roman" panose="02020603050405020304" pitchFamily="18" charset="0"/>
                            </a:rPr>
                          </m:ctrlPr>
                        </m:fPr>
                        <m:num>
                          <m:sSup>
                            <m:sSupPr>
                              <m:ctrlPr>
                                <a:rPr lang="en-US" sz="1800" b="0" i="1" smtClean="0">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m:t>
                              </m:r>
                            </m:e>
                            <m:sup>
                              <m:r>
                                <a:rPr lang="en-US" sz="1800" b="0" i="1" smtClean="0">
                                  <a:latin typeface="Cambria Math" panose="02040503050406030204" pitchFamily="18" charset="0"/>
                                  <a:cs typeface="Times New Roman" panose="02020603050405020304" pitchFamily="18" charset="0"/>
                                </a:rPr>
                                <m:t>2</m:t>
                              </m:r>
                            </m:sup>
                          </m:sSup>
                          <m:r>
                            <a:rPr lang="en-US" sz="1800" b="0" i="1" smtClean="0">
                              <a:latin typeface="Cambria Math" panose="02040503050406030204" pitchFamily="18" charset="0"/>
                              <a:cs typeface="Times New Roman" panose="02020603050405020304" pitchFamily="18" charset="0"/>
                            </a:rPr>
                            <m:t>𝑝</m:t>
                          </m:r>
                        </m:num>
                        <m:den>
                          <m:r>
                            <a:rPr lang="en-US" sz="1800" b="0" i="1" smtClean="0">
                              <a:latin typeface="Cambria Math" panose="02040503050406030204" pitchFamily="18" charset="0"/>
                              <a:cs typeface="Times New Roman" panose="02020603050405020304" pitchFamily="18" charset="0"/>
                            </a:rPr>
                            <m:t>𝜕</m:t>
                          </m:r>
                          <m:sSup>
                            <m:sSupPr>
                              <m:ctrlPr>
                                <a:rPr lang="en-US" sz="1800" b="0" i="1" smtClean="0">
                                  <a:latin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cs typeface="Times New Roman" panose="02020603050405020304" pitchFamily="18" charset="0"/>
                                </a:rPr>
                                <m:t>𝑥</m:t>
                              </m:r>
                            </m:e>
                            <m:sup>
                              <m:r>
                                <a:rPr lang="en-US" sz="1800" b="0" i="1" smtClean="0">
                                  <a:latin typeface="Cambria Math" panose="02040503050406030204" pitchFamily="18" charset="0"/>
                                  <a:cs typeface="Times New Roman" panose="02020603050405020304" pitchFamily="18" charset="0"/>
                                </a:rPr>
                                <m:t>2</m:t>
                              </m:r>
                            </m:sup>
                          </m:sSup>
                        </m:den>
                      </m:f>
                      <m:r>
                        <a:rPr lang="ar-AE" sz="1800" i="1" smtClean="0">
                          <a:latin typeface="Cambria Math" panose="02040503050406030204" pitchFamily="18" charset="0"/>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sSup>
                            <m:sSupPr>
                              <m:ctrlPr>
                                <a:rPr lang="en-US" sz="1800" b="0" i="1" smtClean="0">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m:t>
                              </m:r>
                            </m:e>
                            <m:sup>
                              <m:r>
                                <a:rPr lang="en-US" sz="1800" b="0" i="1" smtClean="0">
                                  <a:latin typeface="Cambria Math" panose="02040503050406030204" pitchFamily="18" charset="0"/>
                                  <a:cs typeface="Times New Roman" panose="02020603050405020304" pitchFamily="18" charset="0"/>
                                </a:rPr>
                                <m:t>2</m:t>
                              </m:r>
                            </m:sup>
                          </m:sSup>
                          <m:r>
                            <a:rPr lang="en-US" sz="1800" i="1">
                              <a:latin typeface="Cambria Math" panose="02040503050406030204" pitchFamily="18" charset="0"/>
                              <a:cs typeface="Times New Roman" panose="02020603050405020304" pitchFamily="18" charset="0"/>
                            </a:rPr>
                            <m:t>𝑝</m:t>
                          </m:r>
                        </m:num>
                        <m:den>
                          <m:r>
                            <a:rPr lang="en-US" sz="1800" i="1">
                              <a:latin typeface="Cambria Math" panose="02040503050406030204" pitchFamily="18" charset="0"/>
                              <a:cs typeface="Times New Roman" panose="02020603050405020304" pitchFamily="18" charset="0"/>
                            </a:rPr>
                            <m:t>𝜕</m:t>
                          </m:r>
                          <m:sSup>
                            <m:sSupPr>
                              <m:ctrlPr>
                                <a:rPr lang="en-US" sz="1800" i="1">
                                  <a:latin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cs typeface="Times New Roman" panose="02020603050405020304" pitchFamily="18" charset="0"/>
                                </a:rPr>
                                <m:t>𝑦</m:t>
                              </m:r>
                            </m:e>
                            <m:sup>
                              <m:r>
                                <a:rPr lang="en-US" sz="1800" i="1">
                                  <a:latin typeface="Cambria Math" panose="02040503050406030204" pitchFamily="18" charset="0"/>
                                  <a:cs typeface="Times New Roman" panose="02020603050405020304" pitchFamily="18" charset="0"/>
                                </a:rPr>
                                <m:t>2</m:t>
                              </m:r>
                            </m:sup>
                          </m:sSup>
                        </m:den>
                      </m:f>
                      <m:r>
                        <a:rPr lang="ar-AE" sz="1800" i="1" smtClean="0">
                          <a:latin typeface="Cambria Math" panose="02040503050406030204" pitchFamily="18" charset="0"/>
                          <a:cs typeface="Times New Roman" panose="02020603050405020304" pitchFamily="18" charset="0"/>
                        </a:rPr>
                        <m:t>=0</m:t>
                      </m:r>
                    </m:oMath>
                  </m:oMathPara>
                </a14:m>
                <a:endParaRPr lang="en-US" sz="1800" i="1" dirty="0">
                  <a:cs typeface="Times New Roman" panose="02020603050405020304" pitchFamily="18" charset="0"/>
                </a:endParaRPr>
              </a:p>
              <a:p>
                <a:pPr marL="398463" lvl="1" indent="0">
                  <a:lnSpc>
                    <a:spcPct val="100000"/>
                  </a:lnSpc>
                  <a:buNone/>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cs typeface="Times New Roman" panose="02020603050405020304" pitchFamily="18" charset="0"/>
                            </a:rPr>
                          </m:ctrlPr>
                        </m:fPr>
                        <m:num>
                          <m:sSup>
                            <m:sSupPr>
                              <m:ctrlPr>
                                <a:rPr lang="en-US" sz="1800" b="0" i="1" smtClean="0">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m:t>
                              </m:r>
                            </m:e>
                            <m:sup>
                              <m:r>
                                <a:rPr lang="en-US" sz="1800" b="0" i="1" smtClean="0">
                                  <a:latin typeface="Cambria Math" panose="02040503050406030204" pitchFamily="18" charset="0"/>
                                  <a:cs typeface="Times New Roman" panose="02020603050405020304" pitchFamily="18" charset="0"/>
                                </a:rPr>
                                <m:t>2</m:t>
                              </m:r>
                            </m:sup>
                          </m:sSup>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𝑢</m:t>
                              </m:r>
                            </m:e>
                            <m:sub>
                              <m:r>
                                <a:rPr lang="en-US" sz="1800" b="0" i="1" smtClean="0">
                                  <a:latin typeface="Cambria Math" panose="02040503050406030204" pitchFamily="18" charset="0"/>
                                  <a:cs typeface="Times New Roman" panose="02020603050405020304" pitchFamily="18" charset="0"/>
                                </a:rPr>
                                <m:t>𝑥</m:t>
                              </m:r>
                            </m:sub>
                          </m:sSub>
                        </m:num>
                        <m:den>
                          <m:r>
                            <a:rPr lang="en-US" sz="1800" i="1">
                              <a:latin typeface="Cambria Math" panose="02040503050406030204" pitchFamily="18" charset="0"/>
                              <a:cs typeface="Times New Roman" panose="02020603050405020304" pitchFamily="18" charset="0"/>
                            </a:rPr>
                            <m:t>𝜕</m:t>
                          </m:r>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𝑥</m:t>
                              </m:r>
                            </m:e>
                            <m:sup>
                              <m:r>
                                <a:rPr lang="en-US" sz="1800" i="1">
                                  <a:latin typeface="Cambria Math" panose="02040503050406030204" pitchFamily="18" charset="0"/>
                                  <a:cs typeface="Times New Roman" panose="02020603050405020304" pitchFamily="18" charset="0"/>
                                </a:rPr>
                                <m:t>2</m:t>
                              </m:r>
                            </m:sup>
                          </m:sSup>
                        </m:den>
                      </m:f>
                      <m:r>
                        <a:rPr lang="ar-AE" sz="1800" i="1">
                          <a:latin typeface="Cambria Math" panose="02040503050406030204" pitchFamily="18" charset="0"/>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sSup>
                            <m:sSupPr>
                              <m:ctrlPr>
                                <a:rPr lang="en-US" sz="1800" b="0" i="1" smtClean="0">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m:t>
                              </m:r>
                            </m:e>
                            <m:sup>
                              <m:r>
                                <a:rPr lang="en-US" sz="1800" b="0" i="1" smtClean="0">
                                  <a:latin typeface="Cambria Math" panose="02040503050406030204" pitchFamily="18" charset="0"/>
                                  <a:cs typeface="Times New Roman" panose="02020603050405020304" pitchFamily="18" charset="0"/>
                                </a:rPr>
                                <m:t>2</m:t>
                              </m:r>
                            </m:sup>
                          </m:sSup>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𝑢</m:t>
                              </m:r>
                            </m:e>
                            <m:sub>
                              <m:r>
                                <a:rPr lang="en-US" sz="1800" b="0" i="1" smtClean="0">
                                  <a:latin typeface="Cambria Math" panose="02040503050406030204" pitchFamily="18" charset="0"/>
                                  <a:cs typeface="Times New Roman" panose="02020603050405020304" pitchFamily="18" charset="0"/>
                                </a:rPr>
                                <m:t>𝑥</m:t>
                              </m:r>
                            </m:sub>
                          </m:sSub>
                        </m:num>
                        <m:den>
                          <m:r>
                            <a:rPr lang="en-US" sz="1800" i="1">
                              <a:latin typeface="Cambria Math" panose="02040503050406030204" pitchFamily="18" charset="0"/>
                              <a:cs typeface="Times New Roman" panose="02020603050405020304" pitchFamily="18" charset="0"/>
                            </a:rPr>
                            <m:t>𝜕</m:t>
                          </m:r>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𝑦</m:t>
                              </m:r>
                            </m:e>
                            <m:sup>
                              <m:r>
                                <a:rPr lang="en-US" sz="1800" i="1">
                                  <a:latin typeface="Cambria Math" panose="02040503050406030204" pitchFamily="18" charset="0"/>
                                  <a:cs typeface="Times New Roman" panose="02020603050405020304" pitchFamily="18" charset="0"/>
                                </a:rPr>
                                <m:t>2</m:t>
                              </m:r>
                            </m:sup>
                          </m:sSup>
                        </m:den>
                      </m:f>
                      <m:r>
                        <a:rPr lang="ar-AE" sz="1800" i="1" smtClean="0">
                          <a:latin typeface="Cambria Math" panose="02040503050406030204" pitchFamily="18" charset="0"/>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𝑝</m:t>
                          </m:r>
                        </m:num>
                        <m:den>
                          <m:r>
                            <a:rPr lang="en-US" sz="1800" i="1">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𝑥</m:t>
                          </m:r>
                        </m:den>
                      </m:f>
                    </m:oMath>
                  </m:oMathPara>
                </a14:m>
                <a:endParaRPr lang="en-US" sz="1800" i="1" dirty="0">
                  <a:cs typeface="Times New Roman" panose="02020603050405020304" pitchFamily="18" charset="0"/>
                </a:endParaRPr>
              </a:p>
              <a:p>
                <a:pPr marL="398463" lvl="1" indent="0">
                  <a:lnSpc>
                    <a:spcPct val="100000"/>
                  </a:lnSpc>
                  <a:buNone/>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cs typeface="Times New Roman" panose="02020603050405020304" pitchFamily="18" charset="0"/>
                            </a:rPr>
                          </m:ctrlPr>
                        </m:fPr>
                        <m:num>
                          <m:sSup>
                            <m:sSupPr>
                              <m:ctrlPr>
                                <a:rPr lang="en-US" sz="1800" b="0" i="1" smtClean="0">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m:t>
                              </m:r>
                            </m:e>
                            <m:sup>
                              <m:r>
                                <a:rPr lang="en-US" sz="1800" b="0" i="1" smtClean="0">
                                  <a:latin typeface="Cambria Math" panose="02040503050406030204" pitchFamily="18" charset="0"/>
                                  <a:cs typeface="Times New Roman" panose="02020603050405020304" pitchFamily="18" charset="0"/>
                                </a:rPr>
                                <m:t>2</m:t>
                              </m:r>
                            </m:sup>
                          </m:sSup>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𝑢</m:t>
                              </m:r>
                            </m:e>
                            <m:sub>
                              <m:r>
                                <a:rPr lang="en-US" sz="1800" b="0" i="1" smtClean="0">
                                  <a:latin typeface="Cambria Math" panose="02040503050406030204" pitchFamily="18" charset="0"/>
                                  <a:cs typeface="Times New Roman" panose="02020603050405020304" pitchFamily="18" charset="0"/>
                                </a:rPr>
                                <m:t>𝑦</m:t>
                              </m:r>
                            </m:sub>
                          </m:sSub>
                        </m:num>
                        <m:den>
                          <m:r>
                            <a:rPr lang="en-US" sz="1800" i="1">
                              <a:latin typeface="Cambria Math" panose="02040503050406030204" pitchFamily="18" charset="0"/>
                              <a:cs typeface="Times New Roman" panose="02020603050405020304" pitchFamily="18" charset="0"/>
                            </a:rPr>
                            <m:t>𝜕</m:t>
                          </m:r>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𝑥</m:t>
                              </m:r>
                            </m:e>
                            <m:sup>
                              <m:r>
                                <a:rPr lang="en-US" sz="1800" i="1">
                                  <a:latin typeface="Cambria Math" panose="02040503050406030204" pitchFamily="18" charset="0"/>
                                  <a:cs typeface="Times New Roman" panose="02020603050405020304" pitchFamily="18" charset="0"/>
                                </a:rPr>
                                <m:t>2</m:t>
                              </m:r>
                            </m:sup>
                          </m:sSup>
                        </m:den>
                      </m:f>
                      <m:r>
                        <a:rPr lang="ar-AE" sz="1800" i="1">
                          <a:latin typeface="Cambria Math" panose="02040503050406030204" pitchFamily="18" charset="0"/>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sSup>
                            <m:sSupPr>
                              <m:ctrlPr>
                                <a:rPr lang="en-US" sz="1800" b="0" i="1" smtClean="0">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m:t>
                              </m:r>
                            </m:e>
                            <m:sup>
                              <m:r>
                                <a:rPr lang="en-US" sz="1800" b="0" i="1" smtClean="0">
                                  <a:latin typeface="Cambria Math" panose="02040503050406030204" pitchFamily="18" charset="0"/>
                                  <a:cs typeface="Times New Roman" panose="02020603050405020304" pitchFamily="18" charset="0"/>
                                </a:rPr>
                                <m:t>2</m:t>
                              </m:r>
                            </m:sup>
                          </m:sSup>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𝑢</m:t>
                              </m:r>
                            </m:e>
                            <m:sub>
                              <m:r>
                                <a:rPr lang="en-US" sz="1800" b="0" i="1" smtClean="0">
                                  <a:latin typeface="Cambria Math" panose="02040503050406030204" pitchFamily="18" charset="0"/>
                                  <a:cs typeface="Times New Roman" panose="02020603050405020304" pitchFamily="18" charset="0"/>
                                </a:rPr>
                                <m:t>𝑦</m:t>
                              </m:r>
                            </m:sub>
                          </m:sSub>
                        </m:num>
                        <m:den>
                          <m:r>
                            <a:rPr lang="en-US" sz="1800" i="1">
                              <a:latin typeface="Cambria Math" panose="02040503050406030204" pitchFamily="18" charset="0"/>
                              <a:cs typeface="Times New Roman" panose="02020603050405020304" pitchFamily="18" charset="0"/>
                            </a:rPr>
                            <m:t>𝜕</m:t>
                          </m:r>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𝑦</m:t>
                              </m:r>
                            </m:e>
                            <m:sup>
                              <m:r>
                                <a:rPr lang="en-US" sz="1800" i="1">
                                  <a:latin typeface="Cambria Math" panose="02040503050406030204" pitchFamily="18" charset="0"/>
                                  <a:cs typeface="Times New Roman" panose="02020603050405020304" pitchFamily="18" charset="0"/>
                                </a:rPr>
                                <m:t>2</m:t>
                              </m:r>
                            </m:sup>
                          </m:sSup>
                        </m:den>
                      </m:f>
                      <m:r>
                        <a:rPr lang="ar-AE" sz="1800" i="1">
                          <a:latin typeface="Cambria Math" panose="02040503050406030204" pitchFamily="18" charset="0"/>
                          <a:cs typeface="Times New Roman" panose="02020603050405020304" pitchFamily="18" charset="0"/>
                        </a:rPr>
                        <m:t>=</m:t>
                      </m:r>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𝑝</m:t>
                          </m:r>
                        </m:num>
                        <m:den>
                          <m:r>
                            <a:rPr lang="en-US" sz="1800" i="1">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𝑦</m:t>
                          </m:r>
                        </m:den>
                      </m:f>
                    </m:oMath>
                  </m:oMathPara>
                </a14:m>
                <a:endParaRPr lang="en-US" sz="1800" i="1" dirty="0">
                  <a:cs typeface="Times New Roman" panose="02020603050405020304" pitchFamily="18" charset="0"/>
                </a:endParaRPr>
              </a:p>
            </p:txBody>
          </p:sp>
        </mc:Choice>
        <mc:Fallback xmlns="">
          <p:sp>
            <p:nvSpPr>
              <p:cNvPr id="5" name="Content Placeholder 2">
                <a:extLst>
                  <a:ext uri="{FF2B5EF4-FFF2-40B4-BE49-F238E27FC236}">
                    <a16:creationId xmlns:a16="http://schemas.microsoft.com/office/drawing/2014/main" id="{D98075B4-7D03-32B9-2857-C1DD00A150CE}"/>
                  </a:ext>
                </a:extLst>
              </p:cNvPr>
              <p:cNvSpPr txBox="1">
                <a:spLocks noRot="1" noChangeAspect="1" noMove="1" noResize="1" noEditPoints="1" noAdjustHandles="1" noChangeArrowheads="1" noChangeShapeType="1" noTextEdit="1"/>
              </p:cNvSpPr>
              <p:nvPr/>
            </p:nvSpPr>
            <p:spPr bwMode="auto">
              <a:xfrm>
                <a:off x="429767" y="3657224"/>
                <a:ext cx="11430000" cy="2731576"/>
              </a:xfrm>
              <a:prstGeom prst="rect">
                <a:avLst/>
              </a:prstGeom>
              <a:blipFill>
                <a:blip r:embed="rId4"/>
                <a:stretch>
                  <a:fillRect l="-222" t="-2315" b="-9722"/>
                </a:stretch>
              </a:blipFill>
              <a:ln w="9525">
                <a:noFill/>
                <a:miter lim="800000"/>
                <a:headEnd/>
                <a:tailEnd/>
              </a:ln>
            </p:spPr>
            <p:txBody>
              <a:bodyPr/>
              <a:lstStyle/>
              <a:p>
                <a:r>
                  <a:rPr lang="en-US">
                    <a:noFill/>
                  </a:rPr>
                  <a:t> </a:t>
                </a:r>
              </a:p>
            </p:txBody>
          </p:sp>
        </mc:Fallback>
      </mc:AlternateContent>
      <p:sp>
        <p:nvSpPr>
          <p:cNvPr id="6" name="Title 1">
            <a:extLst>
              <a:ext uri="{FF2B5EF4-FFF2-40B4-BE49-F238E27FC236}">
                <a16:creationId xmlns:a16="http://schemas.microsoft.com/office/drawing/2014/main" id="{8D4F3FB9-01C9-76A2-513F-BB0F165DD819}"/>
              </a:ext>
            </a:extLst>
          </p:cNvPr>
          <p:cNvSpPr txBox="1">
            <a:spLocks/>
          </p:cNvSpPr>
          <p:nvPr/>
        </p:nvSpPr>
        <p:spPr>
          <a:xfrm>
            <a:off x="367335" y="1266725"/>
            <a:ext cx="11492432" cy="886397"/>
          </a:xfrm>
          <a:prstGeom prst="rect">
            <a:avLst/>
          </a:prstGeom>
        </p:spPr>
        <p:txBody>
          <a:bodyPr vert="horz" wrap="square" lIns="0" tIns="0" rIns="0" bIns="0" rtlCol="0" anchor="ctr" anchorCtr="0">
            <a:normAutofit/>
          </a:bodyPr>
          <a:lst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a:lstStyle>
          <a:p>
            <a:endParaRPr lang="en-US" baseline="30000" dirty="0">
              <a:latin typeface="+mj-lt"/>
            </a:endParaRPr>
          </a:p>
        </p:txBody>
      </p:sp>
      <p:sp>
        <p:nvSpPr>
          <p:cNvPr id="12" name="Title 1">
            <a:extLst>
              <a:ext uri="{FF2B5EF4-FFF2-40B4-BE49-F238E27FC236}">
                <a16:creationId xmlns:a16="http://schemas.microsoft.com/office/drawing/2014/main" id="{E60D5BB3-EAAC-B36D-49FA-2600FEBB64F3}"/>
              </a:ext>
            </a:extLst>
          </p:cNvPr>
          <p:cNvSpPr>
            <a:spLocks noGrp="1"/>
          </p:cNvSpPr>
          <p:nvPr>
            <p:ph type="title"/>
          </p:nvPr>
        </p:nvSpPr>
        <p:spPr>
          <a:xfrm>
            <a:off x="314692" y="365125"/>
            <a:ext cx="11492432" cy="886397"/>
          </a:xfrm>
        </p:spPr>
        <p:txBody>
          <a:bodyPr wrap="square" anchor="ctr">
            <a:normAutofit/>
          </a:bodyPr>
          <a:lstStyle/>
          <a:p>
            <a:r>
              <a:rPr lang="en-US" b="1" dirty="0">
                <a:latin typeface="+mj-lt"/>
              </a:rPr>
              <a:t>Model problem: Hele—Shaw flow</a:t>
            </a:r>
            <a:endParaRPr lang="en-US" dirty="0">
              <a:latin typeface="+mj-lt"/>
            </a:endParaRPr>
          </a:p>
        </p:txBody>
      </p:sp>
    </p:spTree>
    <p:extLst>
      <p:ext uri="{BB962C8B-B14F-4D97-AF65-F5344CB8AC3E}">
        <p14:creationId xmlns:p14="http://schemas.microsoft.com/office/powerpoint/2010/main" val="309405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272B-C9EF-8A15-FC5D-33209832E092}"/>
              </a:ext>
            </a:extLst>
          </p:cNvPr>
          <p:cNvSpPr>
            <a:spLocks noGrp="1"/>
          </p:cNvSpPr>
          <p:nvPr>
            <p:ph type="title"/>
          </p:nvPr>
        </p:nvSpPr>
        <p:spPr/>
        <p:txBody>
          <a:bodyPr/>
          <a:lstStyle/>
          <a:p>
            <a:r>
              <a:rPr lang="en-US" b="1" dirty="0">
                <a:latin typeface="+mj-lt"/>
              </a:rPr>
              <a:t>Overview of solving the Hele—Shaw flow using a QLSA</a:t>
            </a:r>
            <a:endParaRPr lang="en-US" dirty="0">
              <a:latin typeface="+mj-lt"/>
            </a:endParaRPr>
          </a:p>
        </p:txBody>
      </p:sp>
      <p:pic>
        <p:nvPicPr>
          <p:cNvPr id="7" name="Picture 6">
            <a:extLst>
              <a:ext uri="{FF2B5EF4-FFF2-40B4-BE49-F238E27FC236}">
                <a16:creationId xmlns:a16="http://schemas.microsoft.com/office/drawing/2014/main" id="{9D6C034C-0EE4-5BCD-BE86-6A0532298436}"/>
              </a:ext>
            </a:extLst>
          </p:cNvPr>
          <p:cNvPicPr>
            <a:picLocks noChangeAspect="1"/>
          </p:cNvPicPr>
          <p:nvPr/>
        </p:nvPicPr>
        <p:blipFill>
          <a:blip r:embed="rId3"/>
          <a:stretch>
            <a:fillRect/>
          </a:stretch>
        </p:blipFill>
        <p:spPr>
          <a:xfrm>
            <a:off x="3041448" y="1054522"/>
            <a:ext cx="6658812" cy="5803478"/>
          </a:xfrm>
          <a:prstGeom prst="rect">
            <a:avLst/>
          </a:prstGeom>
        </p:spPr>
      </p:pic>
    </p:spTree>
    <p:extLst>
      <p:ext uri="{BB962C8B-B14F-4D97-AF65-F5344CB8AC3E}">
        <p14:creationId xmlns:p14="http://schemas.microsoft.com/office/powerpoint/2010/main" val="845297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0FB79-0061-6D8C-83EE-9008BAA9D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50E655-F94A-2C2B-C520-A41AAEBFA9B0}"/>
              </a:ext>
            </a:extLst>
          </p:cNvPr>
          <p:cNvSpPr>
            <a:spLocks noGrp="1"/>
          </p:cNvSpPr>
          <p:nvPr>
            <p:ph type="title"/>
          </p:nvPr>
        </p:nvSpPr>
        <p:spPr/>
        <p:txBody>
          <a:bodyPr/>
          <a:lstStyle/>
          <a:p>
            <a:r>
              <a:rPr lang="en-US" dirty="0">
                <a:latin typeface="+mj-lt"/>
              </a:rPr>
              <a:t>The </a:t>
            </a:r>
            <a:r>
              <a:rPr lang="en-US" sz="3200" dirty="0">
                <a:effectLst/>
                <a:latin typeface="+mj-lt"/>
              </a:rPr>
              <a:t>Harrow–Hassidim–Lloyd (HHL) algorithm</a:t>
            </a:r>
            <a:endParaRPr lang="en-US" dirty="0">
              <a:latin typeface="+mj-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FF4CC7-C4A7-D1E0-3DA4-08C706CE1028}"/>
                  </a:ext>
                </a:extLst>
              </p:cNvPr>
              <p:cNvSpPr>
                <a:spLocks noGrp="1"/>
              </p:cNvSpPr>
              <p:nvPr>
                <p:ph idx="1"/>
              </p:nvPr>
            </p:nvSpPr>
            <p:spPr>
              <a:xfrm>
                <a:off x="314692" y="1251522"/>
                <a:ext cx="11315194" cy="4061829"/>
              </a:xfrm>
            </p:spPr>
            <p:txBody>
              <a:bodyPr/>
              <a:lstStyle/>
              <a:p>
                <a:pPr marL="285750" indent="-285750">
                  <a:buFont typeface="Arial" panose="020B0604020202020204" pitchFamily="34" charset="0"/>
                  <a:buChar char="•"/>
                </a:pPr>
                <a:r>
                  <a:rPr lang="en-US" dirty="0">
                    <a:latin typeface="+mn-lt"/>
                  </a:rPr>
                  <a:t>Convert the problem using eigen basis of Hermitian </a:t>
                </a:r>
                <a14:m>
                  <m:oMath xmlns:m="http://schemas.openxmlformats.org/officeDocument/2006/math">
                    <m:r>
                      <a:rPr lang="en-US" i="1" dirty="0" smtClean="0">
                        <a:latin typeface="Cambria Math" panose="02040503050406030204" pitchFamily="18" charset="0"/>
                      </a:rPr>
                      <m:t>𝐴</m:t>
                    </m:r>
                  </m:oMath>
                </a14:m>
                <a:r>
                  <a:rPr lang="en-US" dirty="0">
                    <a:latin typeface="+mn-lt"/>
                  </a:rPr>
                  <a:t> to give </a:t>
                </a:r>
              </a:p>
              <a:p>
                <a:pPr lvl="1"/>
                <a14:m>
                  <m:oMath xmlns:m="http://schemas.openxmlformats.org/officeDocument/2006/math">
                    <m:r>
                      <a:rPr lang="en-US" b="1" i="1" dirty="0" smtClean="0">
                        <a:latin typeface="Cambria Math" panose="02040503050406030204" pitchFamily="18" charset="0"/>
                      </a:rPr>
                      <m:t>𝒙</m:t>
                    </m:r>
                    <m:r>
                      <a:rPr lang="en-US" i="1" dirty="0" smtClean="0">
                        <a:latin typeface="Cambria Math" panose="02040503050406030204" pitchFamily="18" charset="0"/>
                      </a:rPr>
                      <m:t> =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𝐴</m:t>
                        </m:r>
                      </m:e>
                      <m:sup>
                        <m:r>
                          <a:rPr lang="en-US" b="0" i="1" dirty="0" smtClean="0">
                            <a:latin typeface="Cambria Math" panose="02040503050406030204" pitchFamily="18" charset="0"/>
                          </a:rPr>
                          <m:t>−1</m:t>
                        </m:r>
                      </m:sup>
                    </m:sSup>
                    <m:r>
                      <a:rPr lang="en-US" b="1" i="1" dirty="0" smtClean="0">
                        <a:latin typeface="Cambria Math" panose="02040503050406030204" pitchFamily="18" charset="0"/>
                      </a:rPr>
                      <m:t>𝒃</m:t>
                    </m:r>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a:rPr lang="en-US" b="0" i="1" dirty="0" smtClean="0">
                            <a:latin typeface="Cambria Math" panose="02040503050406030204" pitchFamily="18" charset="0"/>
                          </a:rPr>
                          <m:t>𝑗</m:t>
                        </m:r>
                      </m:sub>
                      <m:sup/>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𝜆</m:t>
                            </m:r>
                          </m:e>
                          <m:sub>
                            <m:r>
                              <a:rPr lang="en-US" b="0" i="1" dirty="0" smtClean="0">
                                <a:latin typeface="Cambria Math" panose="02040503050406030204" pitchFamily="18" charset="0"/>
                              </a:rPr>
                              <m:t>𝑗</m:t>
                            </m:r>
                          </m:sub>
                          <m:sup>
                            <m:r>
                              <a:rPr lang="en-US" b="0" i="1" dirty="0" smtClean="0">
                                <a:latin typeface="Cambria Math" panose="02040503050406030204" pitchFamily="18" charset="0"/>
                              </a:rPr>
                              <m:t>−1</m:t>
                            </m:r>
                          </m:sup>
                        </m:sSubSup>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𝑗</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𝑗</m:t>
                            </m:r>
                          </m:sub>
                        </m:sSub>
                      </m:e>
                    </m:nary>
                  </m:oMath>
                </a14:m>
                <a:r>
                  <a:rPr lang="en-US" dirty="0">
                    <a:latin typeface="+mn-lt"/>
                  </a:rPr>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𝜆</m:t>
                        </m:r>
                      </m:e>
                      <m:sub>
                        <m:r>
                          <a:rPr lang="en-US" b="0" i="1" dirty="0" smtClean="0">
                            <a:latin typeface="Cambria Math" panose="02040503050406030204" pitchFamily="18" charset="0"/>
                          </a:rPr>
                          <m:t>𝑗</m:t>
                        </m:r>
                      </m:sub>
                    </m:sSub>
                  </m:oMath>
                </a14:m>
                <a:r>
                  <a:rPr lang="en-US" dirty="0">
                    <a:latin typeface="+mn-lt"/>
                  </a:rPr>
                  <a:t> &amp;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𝑗</m:t>
                        </m:r>
                      </m:sub>
                    </m:sSub>
                  </m:oMath>
                </a14:m>
                <a:r>
                  <a:rPr lang="en-US" dirty="0">
                    <a:latin typeface="+mn-lt"/>
                  </a:rPr>
                  <a:t> are the eigenvalues &amp; eigenvectors of </a:t>
                </a:r>
                <a14:m>
                  <m:oMath xmlns:m="http://schemas.openxmlformats.org/officeDocument/2006/math">
                    <m:r>
                      <a:rPr lang="en-US" b="0" i="1" smtClean="0">
                        <a:latin typeface="Cambria Math" panose="02040503050406030204" pitchFamily="18" charset="0"/>
                      </a:rPr>
                      <m:t>𝐴</m:t>
                    </m:r>
                  </m:oMath>
                </a14:m>
                <a:endParaRPr lang="en-US" dirty="0">
                  <a:latin typeface="+mn-lt"/>
                </a:endParaRPr>
              </a:p>
              <a:p>
                <a:pPr lvl="1"/>
                <a:r>
                  <a:rPr lang="en-US" dirty="0"/>
                  <a:t>Usually, </a:t>
                </a:r>
                <a14:m>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𝑁</m:t>
                    </m:r>
                  </m:oMath>
                </a14:m>
                <a:r>
                  <a:rPr lang="en-US" dirty="0"/>
                  <a:t> since fluid flow Jacobians are not usually Hermitian</a:t>
                </a:r>
              </a:p>
              <a:p>
                <a:pPr lvl="1"/>
                <a:r>
                  <a:rPr lang="en-US" dirty="0">
                    <a:latin typeface="+mn-lt"/>
                  </a:rPr>
                  <a:t>Use Quantum Phase Estimation (QPE) to obtain eigen basis</a:t>
                </a:r>
              </a:p>
              <a:p>
                <a:pPr lvl="1"/>
                <a:r>
                  <a:rPr lang="en-US" dirty="0">
                    <a:latin typeface="+mn-lt"/>
                  </a:rPr>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𝑁</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m:t>
                    </m:r>
                  </m:oMath>
                </a14:m>
                <a:r>
                  <a:rPr lang="en-US" dirty="0">
                    <a:latin typeface="+mn-lt"/>
                  </a:rPr>
                  <a:t>,	 </a:t>
                </a:r>
                <a14:m>
                  <m:oMath xmlns:m="http://schemas.openxmlformats.org/officeDocument/2006/math">
                    <m:r>
                      <a:rPr lang="en-US" b="0" i="1" dirty="0" smtClean="0">
                        <a:latin typeface="Cambria Math" panose="02040503050406030204" pitchFamily="18" charset="0"/>
                      </a:rPr>
                      <m:t>𝑁</m:t>
                    </m:r>
                  </m:oMath>
                </a14:m>
                <a:r>
                  <a:rPr lang="en-US" dirty="0">
                    <a:latin typeface="+mn-lt"/>
                  </a:rPr>
                  <a:t> – size of </a:t>
                </a:r>
                <a14:m>
                  <m:oMath xmlns:m="http://schemas.openxmlformats.org/officeDocument/2006/math">
                    <m:r>
                      <a:rPr lang="en-US" b="0" i="1" smtClean="0">
                        <a:latin typeface="Cambria Math" panose="02040503050406030204" pitchFamily="18" charset="0"/>
                      </a:rPr>
                      <m:t>𝐴</m:t>
                    </m:r>
                  </m:oMath>
                </a14:m>
                <a:r>
                  <a:rPr lang="en-US" dirty="0">
                    <a:latin typeface="+mn-lt"/>
                  </a:rPr>
                  <a:t>, </a:t>
                </a:r>
                <a14:m>
                  <m:oMath xmlns:m="http://schemas.openxmlformats.org/officeDocument/2006/math">
                    <m:r>
                      <a:rPr lang="en-US" b="0" i="1" smtClean="0">
                        <a:latin typeface="Cambria Math" panose="02040503050406030204" pitchFamily="18" charset="0"/>
                      </a:rPr>
                      <m:t>𝑠</m:t>
                    </m:r>
                  </m:oMath>
                </a14:m>
                <a:r>
                  <a:rPr lang="en-US" dirty="0">
                    <a:latin typeface="+mn-lt"/>
                  </a:rPr>
                  <a:t> – sparsity of </a:t>
                </a:r>
                <a14:m>
                  <m:oMath xmlns:m="http://schemas.openxmlformats.org/officeDocument/2006/math">
                    <m:r>
                      <a:rPr lang="en-US" b="0" i="1" smtClean="0">
                        <a:latin typeface="Cambria Math" panose="02040503050406030204" pitchFamily="18" charset="0"/>
                      </a:rPr>
                      <m:t>𝐴</m:t>
                    </m:r>
                  </m:oMath>
                </a14:m>
                <a:r>
                  <a:rPr lang="en-US" dirty="0">
                    <a:latin typeface="+mn-lt"/>
                  </a:rPr>
                  <a:t>, </a:t>
                </a:r>
                <a14:m>
                  <m:oMath xmlns:m="http://schemas.openxmlformats.org/officeDocument/2006/math">
                    <m:r>
                      <a:rPr lang="en-US" b="0" i="1" smtClean="0">
                        <a:latin typeface="Cambria Math" panose="02040503050406030204" pitchFamily="18" charset="0"/>
                      </a:rPr>
                      <m:t>𝜅</m:t>
                    </m:r>
                  </m:oMath>
                </a14:m>
                <a:r>
                  <a:rPr lang="en-US" dirty="0">
                    <a:latin typeface="+mn-lt"/>
                  </a:rPr>
                  <a:t> – condition number of </a:t>
                </a:r>
                <a14:m>
                  <m:oMath xmlns:m="http://schemas.openxmlformats.org/officeDocument/2006/math">
                    <m:r>
                      <a:rPr lang="en-US" b="0" i="1" smtClean="0">
                        <a:latin typeface="Cambria Math" panose="02040503050406030204" pitchFamily="18" charset="0"/>
                      </a:rPr>
                      <m:t>𝐴</m:t>
                    </m:r>
                  </m:oMath>
                </a14:m>
                <a:r>
                  <a:rPr lang="en-US" dirty="0">
                    <a:latin typeface="+mn-lt"/>
                  </a:rPr>
                  <a:t>, </a:t>
                </a:r>
                <a14:m>
                  <m:oMath xmlns:m="http://schemas.openxmlformats.org/officeDocument/2006/math">
                    <m:r>
                      <a:rPr lang="en-US" b="0" i="1" smtClean="0">
                        <a:latin typeface="Cambria Math" panose="02040503050406030204" pitchFamily="18" charset="0"/>
                      </a:rPr>
                      <m:t>𝜖</m:t>
                    </m:r>
                  </m:oMath>
                </a14:m>
                <a:r>
                  <a:rPr lang="en-US" dirty="0">
                    <a:latin typeface="+mn-lt"/>
                  </a:rPr>
                  <a:t> – accuracy of approximation</a:t>
                </a:r>
              </a:p>
              <a:p>
                <a:pPr marL="285750" indent="-285750">
                  <a:buFont typeface="Arial" panose="020B0604020202020204" pitchFamily="34" charset="0"/>
                  <a:buChar char="•"/>
                </a:pPr>
                <a:r>
                  <a:rPr lang="en-US" dirty="0">
                    <a:latin typeface="+mn-lt"/>
                  </a:rPr>
                  <a:t>Current implementation using </a:t>
                </a:r>
                <a:r>
                  <a:rPr lang="en-US" dirty="0" err="1">
                    <a:latin typeface="+mn-lt"/>
                  </a:rPr>
                  <a:t>Qiskit</a:t>
                </a:r>
                <a:endParaRPr lang="en-US" dirty="0">
                  <a:latin typeface="+mn-lt"/>
                </a:endParaRPr>
              </a:p>
            </p:txBody>
          </p:sp>
        </mc:Choice>
        <mc:Fallback xmlns="">
          <p:sp>
            <p:nvSpPr>
              <p:cNvPr id="3" name="Content Placeholder 2">
                <a:extLst>
                  <a:ext uri="{FF2B5EF4-FFF2-40B4-BE49-F238E27FC236}">
                    <a16:creationId xmlns:a16="http://schemas.microsoft.com/office/drawing/2014/main" id="{7EFF4CC7-C4A7-D1E0-3DA4-08C706CE1028}"/>
                  </a:ext>
                </a:extLst>
              </p:cNvPr>
              <p:cNvSpPr>
                <a:spLocks noGrp="1" noRot="1" noChangeAspect="1" noMove="1" noResize="1" noEditPoints="1" noAdjustHandles="1" noChangeArrowheads="1" noChangeShapeType="1" noTextEdit="1"/>
              </p:cNvSpPr>
              <p:nvPr>
                <p:ph idx="1"/>
              </p:nvPr>
            </p:nvSpPr>
            <p:spPr>
              <a:xfrm>
                <a:off x="314692" y="1251522"/>
                <a:ext cx="11315194" cy="4061829"/>
              </a:xfrm>
              <a:blipFill>
                <a:blip r:embed="rId3"/>
                <a:stretch>
                  <a:fillRect l="-1121" t="-2492" r="-33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2241ADE-64A7-645D-5765-45DB89FB8E49}"/>
              </a:ext>
            </a:extLst>
          </p:cNvPr>
          <p:cNvPicPr>
            <a:picLocks noChangeAspect="1"/>
          </p:cNvPicPr>
          <p:nvPr/>
        </p:nvPicPr>
        <p:blipFill>
          <a:blip r:embed="rId4"/>
          <a:stretch>
            <a:fillRect/>
          </a:stretch>
        </p:blipFill>
        <p:spPr>
          <a:xfrm>
            <a:off x="2209800" y="4001322"/>
            <a:ext cx="7772400" cy="2624058"/>
          </a:xfrm>
          <a:prstGeom prst="rect">
            <a:avLst/>
          </a:prstGeom>
        </p:spPr>
      </p:pic>
      <p:sp>
        <p:nvSpPr>
          <p:cNvPr id="4" name="TextBox 3">
            <a:extLst>
              <a:ext uri="{FF2B5EF4-FFF2-40B4-BE49-F238E27FC236}">
                <a16:creationId xmlns:a16="http://schemas.microsoft.com/office/drawing/2014/main" id="{12392A15-340B-6152-74E2-0CBE6CE04DA9}"/>
              </a:ext>
            </a:extLst>
          </p:cNvPr>
          <p:cNvSpPr txBox="1"/>
          <p:nvPr/>
        </p:nvSpPr>
        <p:spPr>
          <a:xfrm>
            <a:off x="8121535" y="3567540"/>
            <a:ext cx="3921809" cy="4801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400" dirty="0"/>
              <a:t>Harrow, Hassidim, and Lloyd, </a:t>
            </a:r>
            <a:r>
              <a:rPr lang="en-US" sz="1400" i="1" dirty="0"/>
              <a:t>PRL</a:t>
            </a:r>
            <a:r>
              <a:rPr lang="en-US" sz="1400" dirty="0"/>
              <a:t>, 2009</a:t>
            </a:r>
          </a:p>
          <a:p>
            <a:pPr marL="285750" indent="-285750">
              <a:lnSpc>
                <a:spcPct val="90000"/>
              </a:lnSpc>
              <a:buFont typeface="Arial" panose="020B0604020202020204" pitchFamily="34" charset="0"/>
              <a:buChar char="•"/>
            </a:pPr>
            <a:r>
              <a:rPr lang="en-US" sz="1400" dirty="0">
                <a:latin typeface="+mn-lt"/>
              </a:rPr>
              <a:t>Zaman</a:t>
            </a:r>
            <a:r>
              <a:rPr lang="en-US" sz="1400" dirty="0"/>
              <a:t> et al.,</a:t>
            </a:r>
            <a:r>
              <a:rPr lang="en-US" sz="1400" dirty="0">
                <a:latin typeface="+mn-lt"/>
              </a:rPr>
              <a:t> </a:t>
            </a:r>
            <a:r>
              <a:rPr lang="en-US" sz="1400" i="1" dirty="0">
                <a:latin typeface="+mn-lt"/>
              </a:rPr>
              <a:t>IEEE Access</a:t>
            </a:r>
            <a:r>
              <a:rPr lang="en-US" sz="1400" dirty="0">
                <a:latin typeface="+mn-lt"/>
              </a:rPr>
              <a:t>, 2023</a:t>
            </a:r>
          </a:p>
        </p:txBody>
      </p:sp>
    </p:spTree>
    <p:extLst>
      <p:ext uri="{BB962C8B-B14F-4D97-AF65-F5344CB8AC3E}">
        <p14:creationId xmlns:p14="http://schemas.microsoft.com/office/powerpoint/2010/main" val="2171639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of a graph of a graph&#10;&#10;Description automatically generated with medium confidence">
            <a:extLst>
              <a:ext uri="{FF2B5EF4-FFF2-40B4-BE49-F238E27FC236}">
                <a16:creationId xmlns:a16="http://schemas.microsoft.com/office/drawing/2014/main" id="{BE5A441B-8F28-0FAC-DC14-E7C213580604}"/>
              </a:ext>
            </a:extLst>
          </p:cNvPr>
          <p:cNvPicPr>
            <a:picLocks noChangeAspect="1"/>
          </p:cNvPicPr>
          <p:nvPr/>
        </p:nvPicPr>
        <p:blipFill>
          <a:blip r:embed="rId3"/>
          <a:stretch>
            <a:fillRect/>
          </a:stretch>
        </p:blipFill>
        <p:spPr>
          <a:xfrm>
            <a:off x="6060908" y="2064197"/>
            <a:ext cx="6073290" cy="3145604"/>
          </a:xfrm>
          <a:prstGeom prst="rect">
            <a:avLst/>
          </a:prstGeom>
        </p:spPr>
      </p:pic>
      <p:sp>
        <p:nvSpPr>
          <p:cNvPr id="2" name="Title 1">
            <a:extLst>
              <a:ext uri="{FF2B5EF4-FFF2-40B4-BE49-F238E27FC236}">
                <a16:creationId xmlns:a16="http://schemas.microsoft.com/office/drawing/2014/main" id="{0DC8272B-C9EF-8A15-FC5D-33209832E092}"/>
              </a:ext>
            </a:extLst>
          </p:cNvPr>
          <p:cNvSpPr>
            <a:spLocks noGrp="1"/>
          </p:cNvSpPr>
          <p:nvPr>
            <p:ph type="title"/>
          </p:nvPr>
        </p:nvSpPr>
        <p:spPr/>
        <p:txBody>
          <a:bodyPr/>
          <a:lstStyle/>
          <a:p>
            <a:r>
              <a:rPr lang="en-US" b="1" dirty="0">
                <a:latin typeface="+mj-lt"/>
              </a:rPr>
              <a:t>Results: Accurate reconstruction of the pressure </a:t>
            </a:r>
            <a:r>
              <a:rPr lang="en-US" dirty="0">
                <a:latin typeface="+mj-lt"/>
              </a:rPr>
              <a:t>&amp;</a:t>
            </a:r>
            <a:r>
              <a:rPr lang="en-US" b="1" dirty="0">
                <a:latin typeface="+mj-lt"/>
              </a:rPr>
              <a:t> velocity profiles achieved using simulators</a:t>
            </a:r>
            <a:endParaRPr lang="en-US" dirty="0">
              <a:latin typeface="+mj-lt"/>
            </a:endParaRPr>
          </a:p>
        </p:txBody>
      </p:sp>
      <p:graphicFrame>
        <p:nvGraphicFramePr>
          <p:cNvPr id="7" name="Table 6">
            <a:extLst>
              <a:ext uri="{FF2B5EF4-FFF2-40B4-BE49-F238E27FC236}">
                <a16:creationId xmlns:a16="http://schemas.microsoft.com/office/drawing/2014/main" id="{18379E7C-5B4E-C313-AF58-A02BEF1CB50C}"/>
              </a:ext>
            </a:extLst>
          </p:cNvPr>
          <p:cNvGraphicFramePr>
            <a:graphicFrameLocks noGrp="1"/>
          </p:cNvGraphicFramePr>
          <p:nvPr>
            <p:extLst>
              <p:ext uri="{D42A27DB-BD31-4B8C-83A1-F6EECF244321}">
                <p14:modId xmlns:p14="http://schemas.microsoft.com/office/powerpoint/2010/main" val="2735808121"/>
              </p:ext>
            </p:extLst>
          </p:nvPr>
        </p:nvGraphicFramePr>
        <p:xfrm>
          <a:off x="3980085" y="5461124"/>
          <a:ext cx="4621202" cy="802400"/>
        </p:xfrm>
        <a:graphic>
          <a:graphicData uri="http://schemas.openxmlformats.org/drawingml/2006/table">
            <a:tbl>
              <a:tblPr firstCol="1">
                <a:tableStyleId>{5C22544A-7EE6-4342-B048-85BDC9FD1C3A}</a:tableStyleId>
              </a:tblPr>
              <a:tblGrid>
                <a:gridCol w="1890502">
                  <a:extLst>
                    <a:ext uri="{9D8B030D-6E8A-4147-A177-3AD203B41FA5}">
                      <a16:colId xmlns:a16="http://schemas.microsoft.com/office/drawing/2014/main" val="1282938580"/>
                    </a:ext>
                  </a:extLst>
                </a:gridCol>
                <a:gridCol w="1297011">
                  <a:extLst>
                    <a:ext uri="{9D8B030D-6E8A-4147-A177-3AD203B41FA5}">
                      <a16:colId xmlns:a16="http://schemas.microsoft.com/office/drawing/2014/main" val="2070910802"/>
                    </a:ext>
                  </a:extLst>
                </a:gridCol>
                <a:gridCol w="1433689">
                  <a:extLst>
                    <a:ext uri="{9D8B030D-6E8A-4147-A177-3AD203B41FA5}">
                      <a16:colId xmlns:a16="http://schemas.microsoft.com/office/drawing/2014/main" val="3839165165"/>
                    </a:ext>
                  </a:extLst>
                </a:gridCol>
              </a:tblGrid>
              <a:tr h="401200">
                <a:tc>
                  <a:txBody>
                    <a:bodyPr/>
                    <a:lstStyle/>
                    <a:p>
                      <a:pPr algn="ctr"/>
                      <a:r>
                        <a:rPr lang="en-US" dirty="0"/>
                        <a:t>Variable</a:t>
                      </a:r>
                    </a:p>
                  </a:txBody>
                  <a:tcPr/>
                </a:tc>
                <a:tc>
                  <a:txBody>
                    <a:bodyPr/>
                    <a:lstStyle/>
                    <a:p>
                      <a:pPr algn="ctr"/>
                      <a:r>
                        <a:rPr lang="en-US" dirty="0"/>
                        <a:t>Pressure</a:t>
                      </a:r>
                    </a:p>
                  </a:txBody>
                  <a:tcPr/>
                </a:tc>
                <a:tc>
                  <a:txBody>
                    <a:bodyPr/>
                    <a:lstStyle/>
                    <a:p>
                      <a:pPr algn="ctr"/>
                      <a:r>
                        <a:rPr lang="en-US" dirty="0"/>
                        <a:t>Velocity</a:t>
                      </a:r>
                    </a:p>
                  </a:txBody>
                  <a:tcPr/>
                </a:tc>
                <a:extLst>
                  <a:ext uri="{0D108BD9-81ED-4DB2-BD59-A6C34878D82A}">
                    <a16:rowId xmlns:a16="http://schemas.microsoft.com/office/drawing/2014/main" val="159434151"/>
                  </a:ext>
                </a:extLst>
              </a:tr>
              <a:tr h="401200">
                <a:tc>
                  <a:txBody>
                    <a:bodyPr/>
                    <a:lstStyle/>
                    <a:p>
                      <a:pPr algn="ctr"/>
                      <a:r>
                        <a:rPr lang="en-US" dirty="0"/>
                        <a:t>Fidelity (%)</a:t>
                      </a:r>
                    </a:p>
                  </a:txBody>
                  <a:tcPr/>
                </a:tc>
                <a:tc>
                  <a:txBody>
                    <a:bodyPr/>
                    <a:lstStyle/>
                    <a:p>
                      <a:pPr algn="ctr"/>
                      <a:r>
                        <a:rPr lang="en-US" dirty="0"/>
                        <a:t>99.9</a:t>
                      </a:r>
                    </a:p>
                  </a:txBody>
                  <a:tcPr/>
                </a:tc>
                <a:tc>
                  <a:txBody>
                    <a:bodyPr/>
                    <a:lstStyle/>
                    <a:p>
                      <a:pPr algn="ctr"/>
                      <a:r>
                        <a:rPr lang="en-US" dirty="0"/>
                        <a:t>99.9</a:t>
                      </a:r>
                    </a:p>
                  </a:txBody>
                  <a:tcPr/>
                </a:tc>
                <a:extLst>
                  <a:ext uri="{0D108BD9-81ED-4DB2-BD59-A6C34878D82A}">
                    <a16:rowId xmlns:a16="http://schemas.microsoft.com/office/drawing/2014/main" val="400945981"/>
                  </a:ext>
                </a:extLst>
              </a:tr>
            </a:tbl>
          </a:graphicData>
        </a:graphic>
      </p:graphicFrame>
      <p:sp>
        <p:nvSpPr>
          <p:cNvPr id="4" name="TextBox 3">
            <a:extLst>
              <a:ext uri="{FF2B5EF4-FFF2-40B4-BE49-F238E27FC236}">
                <a16:creationId xmlns:a16="http://schemas.microsoft.com/office/drawing/2014/main" id="{35E2510D-CC52-AD74-9597-06CF95742023}"/>
              </a:ext>
            </a:extLst>
          </p:cNvPr>
          <p:cNvSpPr txBox="1"/>
          <p:nvPr/>
        </p:nvSpPr>
        <p:spPr>
          <a:xfrm>
            <a:off x="4202241" y="1585164"/>
            <a:ext cx="4176889" cy="341632"/>
          </a:xfrm>
          <a:prstGeom prst="rect">
            <a:avLst/>
          </a:prstGeom>
          <a:noFill/>
        </p:spPr>
        <p:txBody>
          <a:bodyPr wrap="square" rtlCol="0">
            <a:spAutoFit/>
          </a:bodyPr>
          <a:lstStyle/>
          <a:p>
            <a:pPr algn="ctr">
              <a:lnSpc>
                <a:spcPct val="90000"/>
              </a:lnSpc>
            </a:pPr>
            <a:r>
              <a:rPr lang="en-US" dirty="0">
                <a:latin typeface="+mn-lt"/>
              </a:rPr>
              <a:t>Results using classical simulators</a:t>
            </a:r>
          </a:p>
        </p:txBody>
      </p:sp>
      <p:pic>
        <p:nvPicPr>
          <p:cNvPr id="22" name="Picture 21" descr="A graph with red and blue lines&#10;&#10;Description automatically generated">
            <a:extLst>
              <a:ext uri="{FF2B5EF4-FFF2-40B4-BE49-F238E27FC236}">
                <a16:creationId xmlns:a16="http://schemas.microsoft.com/office/drawing/2014/main" id="{52500035-1437-DC00-14C8-69015E7DF5A8}"/>
              </a:ext>
            </a:extLst>
          </p:cNvPr>
          <p:cNvPicPr>
            <a:picLocks noChangeAspect="1"/>
          </p:cNvPicPr>
          <p:nvPr/>
        </p:nvPicPr>
        <p:blipFill>
          <a:blip r:embed="rId4"/>
          <a:stretch>
            <a:fillRect/>
          </a:stretch>
        </p:blipFill>
        <p:spPr>
          <a:xfrm>
            <a:off x="120263" y="2064196"/>
            <a:ext cx="5940645" cy="3145605"/>
          </a:xfrm>
          <a:prstGeom prst="rect">
            <a:avLst/>
          </a:prstGeom>
        </p:spPr>
      </p:pic>
    </p:spTree>
    <p:extLst>
      <p:ext uri="{BB962C8B-B14F-4D97-AF65-F5344CB8AC3E}">
        <p14:creationId xmlns:p14="http://schemas.microsoft.com/office/powerpoint/2010/main" val="3504064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272B-C9EF-8A15-FC5D-33209832E092}"/>
              </a:ext>
            </a:extLst>
          </p:cNvPr>
          <p:cNvSpPr>
            <a:spLocks noGrp="1"/>
          </p:cNvSpPr>
          <p:nvPr>
            <p:ph type="title"/>
          </p:nvPr>
        </p:nvSpPr>
        <p:spPr/>
        <p:txBody>
          <a:bodyPr/>
          <a:lstStyle/>
          <a:p>
            <a:r>
              <a:rPr lang="en-US" b="1" dirty="0">
                <a:latin typeface="+mj-lt"/>
              </a:rPr>
              <a:t>Results: Computational costs are quite high attributing to condition number of system</a:t>
            </a:r>
            <a:endParaRPr lang="en-US" dirty="0">
              <a:latin typeface="+mj-lt"/>
            </a:endParaRPr>
          </a:p>
        </p:txBody>
      </p:sp>
      <p:sp>
        <p:nvSpPr>
          <p:cNvPr id="3" name="Content Placeholder 2">
            <a:extLst>
              <a:ext uri="{FF2B5EF4-FFF2-40B4-BE49-F238E27FC236}">
                <a16:creationId xmlns:a16="http://schemas.microsoft.com/office/drawing/2014/main" id="{73C2D4B8-9FD1-90EE-E15E-46CF9B123847}"/>
              </a:ext>
            </a:extLst>
          </p:cNvPr>
          <p:cNvSpPr>
            <a:spLocks noGrp="1"/>
          </p:cNvSpPr>
          <p:nvPr>
            <p:ph idx="1"/>
          </p:nvPr>
        </p:nvSpPr>
        <p:spPr>
          <a:xfrm>
            <a:off x="314692" y="1509218"/>
            <a:ext cx="11315194" cy="4061829"/>
          </a:xfrm>
        </p:spPr>
        <p:txBody>
          <a:bodyPr/>
          <a:lstStyle/>
          <a:p>
            <a:r>
              <a:rPr lang="en-US" sz="2400" dirty="0"/>
              <a:t>Testing a sample system of linear equations: tridiagonal Toeplitz matrix</a:t>
            </a:r>
          </a:p>
          <a:p>
            <a:pPr lvl="1"/>
            <a:r>
              <a:rPr lang="en-US" sz="2000" dirty="0"/>
              <a:t>Need for GPU accelerated simulators: </a:t>
            </a:r>
            <a:r>
              <a:rPr lang="en-US" sz="2000" dirty="0" err="1"/>
              <a:t>cuQuantum</a:t>
            </a:r>
            <a:endParaRPr lang="en-US" sz="2000" dirty="0"/>
          </a:p>
          <a:p>
            <a:pPr lvl="1"/>
            <a:r>
              <a:rPr lang="en-US" sz="2000" dirty="0"/>
              <a:t>Preconditioning matrix or preconditioning-free HHL algorithm</a:t>
            </a:r>
          </a:p>
          <a:p>
            <a:pPr lvl="1"/>
            <a:r>
              <a:rPr lang="en-US" sz="2000" dirty="0"/>
              <a:t>Better QPE algorithm</a:t>
            </a:r>
          </a:p>
        </p:txBody>
      </p:sp>
      <p:pic>
        <p:nvPicPr>
          <p:cNvPr id="6" name="Picture 5">
            <a:extLst>
              <a:ext uri="{FF2B5EF4-FFF2-40B4-BE49-F238E27FC236}">
                <a16:creationId xmlns:a16="http://schemas.microsoft.com/office/drawing/2014/main" id="{821AD6C0-4C47-D3AA-1227-D906F18F81C9}"/>
              </a:ext>
            </a:extLst>
          </p:cNvPr>
          <p:cNvPicPr>
            <a:picLocks noChangeAspect="1"/>
          </p:cNvPicPr>
          <p:nvPr/>
        </p:nvPicPr>
        <p:blipFill>
          <a:blip r:embed="rId3"/>
          <a:stretch>
            <a:fillRect/>
          </a:stretch>
        </p:blipFill>
        <p:spPr>
          <a:xfrm>
            <a:off x="5973846" y="3353802"/>
            <a:ext cx="5903462" cy="2863305"/>
          </a:xfrm>
          <a:prstGeom prst="rect">
            <a:avLst/>
          </a:prstGeom>
        </p:spPr>
      </p:pic>
      <p:pic>
        <p:nvPicPr>
          <p:cNvPr id="8" name="Picture 7">
            <a:extLst>
              <a:ext uri="{FF2B5EF4-FFF2-40B4-BE49-F238E27FC236}">
                <a16:creationId xmlns:a16="http://schemas.microsoft.com/office/drawing/2014/main" id="{EBD6972A-C803-AC92-7934-450310DD4353}"/>
              </a:ext>
            </a:extLst>
          </p:cNvPr>
          <p:cNvPicPr>
            <a:picLocks noChangeAspect="1"/>
          </p:cNvPicPr>
          <p:nvPr/>
        </p:nvPicPr>
        <p:blipFill>
          <a:blip r:embed="rId4"/>
          <a:stretch>
            <a:fillRect/>
          </a:stretch>
        </p:blipFill>
        <p:spPr>
          <a:xfrm>
            <a:off x="422666" y="3353802"/>
            <a:ext cx="5450629" cy="2863305"/>
          </a:xfrm>
          <a:prstGeom prst="rect">
            <a:avLst/>
          </a:prstGeom>
        </p:spPr>
      </p:pic>
    </p:spTree>
    <p:extLst>
      <p:ext uri="{BB962C8B-B14F-4D97-AF65-F5344CB8AC3E}">
        <p14:creationId xmlns:p14="http://schemas.microsoft.com/office/powerpoint/2010/main" val="271570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87C0-5666-FFC0-55DD-9DD347BF2502}"/>
              </a:ext>
            </a:extLst>
          </p:cNvPr>
          <p:cNvSpPr>
            <a:spLocks noGrp="1"/>
          </p:cNvSpPr>
          <p:nvPr>
            <p:ph type="title"/>
          </p:nvPr>
        </p:nvSpPr>
        <p:spPr/>
        <p:txBody>
          <a:bodyPr/>
          <a:lstStyle/>
          <a:p>
            <a:r>
              <a:rPr lang="en-US" dirty="0"/>
              <a:t>Introduction &amp; Motivation</a:t>
            </a:r>
          </a:p>
        </p:txBody>
      </p:sp>
      <p:sp>
        <p:nvSpPr>
          <p:cNvPr id="3" name="Text Placeholder 2">
            <a:extLst>
              <a:ext uri="{FF2B5EF4-FFF2-40B4-BE49-F238E27FC236}">
                <a16:creationId xmlns:a16="http://schemas.microsoft.com/office/drawing/2014/main" id="{0DAD4E05-5B1E-EEAA-9A43-DAB2A7497855}"/>
              </a:ext>
            </a:extLst>
          </p:cNvPr>
          <p:cNvSpPr>
            <a:spLocks noGrp="1"/>
          </p:cNvSpPr>
          <p:nvPr>
            <p:ph type="body" sz="quarter" idx="18"/>
          </p:nvPr>
        </p:nvSpPr>
        <p:spPr/>
        <p:txBody>
          <a:bodyPr/>
          <a:lstStyle/>
          <a:p>
            <a:r>
              <a:rPr lang="en-US" dirty="0"/>
              <a:t>Fluid dynamics &amp; Linear system of equations</a:t>
            </a:r>
          </a:p>
        </p:txBody>
      </p:sp>
    </p:spTree>
    <p:extLst>
      <p:ext uri="{BB962C8B-B14F-4D97-AF65-F5344CB8AC3E}">
        <p14:creationId xmlns:p14="http://schemas.microsoft.com/office/powerpoint/2010/main" val="3180793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FC59D3-71DE-851E-9DAA-F06FB7CF13EE}"/>
              </a:ext>
            </a:extLst>
          </p:cNvPr>
          <p:cNvPicPr>
            <a:picLocks noChangeAspect="1"/>
          </p:cNvPicPr>
          <p:nvPr/>
        </p:nvPicPr>
        <p:blipFill>
          <a:blip r:embed="rId3"/>
          <a:stretch>
            <a:fillRect/>
          </a:stretch>
        </p:blipFill>
        <p:spPr>
          <a:xfrm>
            <a:off x="314692" y="3077113"/>
            <a:ext cx="11623294" cy="3299011"/>
          </a:xfrm>
          <a:prstGeom prst="rect">
            <a:avLst/>
          </a:prstGeom>
        </p:spPr>
      </p:pic>
      <p:sp>
        <p:nvSpPr>
          <p:cNvPr id="2" name="Title 1">
            <a:extLst>
              <a:ext uri="{FF2B5EF4-FFF2-40B4-BE49-F238E27FC236}">
                <a16:creationId xmlns:a16="http://schemas.microsoft.com/office/drawing/2014/main" id="{0DC8272B-C9EF-8A15-FC5D-33209832E092}"/>
              </a:ext>
            </a:extLst>
          </p:cNvPr>
          <p:cNvSpPr>
            <a:spLocks noGrp="1"/>
          </p:cNvSpPr>
          <p:nvPr>
            <p:ph type="title"/>
          </p:nvPr>
        </p:nvSpPr>
        <p:spPr/>
        <p:txBody>
          <a:bodyPr/>
          <a:lstStyle/>
          <a:p>
            <a:r>
              <a:rPr lang="en-US" b="1" dirty="0">
                <a:latin typeface="+mj-lt"/>
              </a:rPr>
              <a:t>Results: Noise modeling, erro</a:t>
            </a:r>
            <a:r>
              <a:rPr lang="en-US" dirty="0">
                <a:latin typeface="+mj-lt"/>
              </a:rPr>
              <a:t>r m</a:t>
            </a:r>
            <a:r>
              <a:rPr lang="en-US" b="1" dirty="0">
                <a:latin typeface="+mj-lt"/>
              </a:rPr>
              <a:t>itigation &amp; suppression</a:t>
            </a:r>
            <a:r>
              <a:rPr lang="en-US" dirty="0">
                <a:latin typeface="+mj-lt"/>
              </a:rPr>
              <a:t> better</a:t>
            </a:r>
            <a:r>
              <a:rPr lang="en-US" b="1" dirty="0">
                <a:latin typeface="+mj-lt"/>
              </a:rPr>
              <a:t> enable running on real hardware</a:t>
            </a:r>
            <a:endParaRPr lang="en-US" dirty="0">
              <a:latin typeface="+mj-lt"/>
            </a:endParaRPr>
          </a:p>
        </p:txBody>
      </p:sp>
      <p:sp>
        <p:nvSpPr>
          <p:cNvPr id="3" name="Content Placeholder 2">
            <a:extLst>
              <a:ext uri="{FF2B5EF4-FFF2-40B4-BE49-F238E27FC236}">
                <a16:creationId xmlns:a16="http://schemas.microsoft.com/office/drawing/2014/main" id="{73C2D4B8-9FD1-90EE-E15E-46CF9B123847}"/>
              </a:ext>
            </a:extLst>
          </p:cNvPr>
          <p:cNvSpPr>
            <a:spLocks noGrp="1"/>
          </p:cNvSpPr>
          <p:nvPr>
            <p:ph idx="1"/>
          </p:nvPr>
        </p:nvSpPr>
        <p:spPr>
          <a:xfrm>
            <a:off x="314691" y="1384530"/>
            <a:ext cx="11315194" cy="4061829"/>
          </a:xfrm>
        </p:spPr>
        <p:txBody>
          <a:bodyPr/>
          <a:lstStyle/>
          <a:p>
            <a:pPr marL="285750" indent="-285750">
              <a:buFont typeface="Arial" panose="020B0604020202020204" pitchFamily="34" charset="0"/>
              <a:buChar char="•"/>
            </a:pPr>
            <a:r>
              <a:rPr lang="en-US" dirty="0"/>
              <a:t>Noise modeling &amp; mitigation using </a:t>
            </a:r>
            <a:r>
              <a:rPr lang="en-US" dirty="0" err="1"/>
              <a:t>Qiskit</a:t>
            </a:r>
            <a:r>
              <a:rPr lang="en-US" dirty="0"/>
              <a:t> primitives: Sampler</a:t>
            </a:r>
          </a:p>
          <a:p>
            <a:pPr marL="285750" indent="-285750">
              <a:buFont typeface="Arial" panose="020B0604020202020204" pitchFamily="34" charset="0"/>
              <a:buChar char="•"/>
            </a:pPr>
            <a:r>
              <a:rPr lang="en-US" dirty="0"/>
              <a:t>Noise model: </a:t>
            </a:r>
            <a:r>
              <a:rPr lang="en-US" i="1" dirty="0"/>
              <a:t>fake</a:t>
            </a:r>
            <a:r>
              <a:rPr lang="en-US" dirty="0"/>
              <a:t> backends</a:t>
            </a:r>
          </a:p>
          <a:p>
            <a:pPr marL="285750" indent="-285750">
              <a:buFont typeface="Arial" panose="020B0604020202020204" pitchFamily="34" charset="0"/>
              <a:buChar char="•"/>
            </a:pPr>
            <a:r>
              <a:rPr lang="en-US" dirty="0"/>
              <a:t>Error mitigation: qubit readout errors</a:t>
            </a:r>
          </a:p>
          <a:p>
            <a:pPr marL="285750" indent="-285750">
              <a:buFont typeface="Arial" panose="020B0604020202020204" pitchFamily="34" charset="0"/>
              <a:buChar char="•"/>
            </a:pPr>
            <a:r>
              <a:rPr lang="en-US" dirty="0"/>
              <a:t>Error suppression: Optimizing circuit and Dynamic decoupling</a:t>
            </a:r>
          </a:p>
        </p:txBody>
      </p:sp>
      <p:pic>
        <p:nvPicPr>
          <p:cNvPr id="5" name="Picture 4">
            <a:extLst>
              <a:ext uri="{FF2B5EF4-FFF2-40B4-BE49-F238E27FC236}">
                <a16:creationId xmlns:a16="http://schemas.microsoft.com/office/drawing/2014/main" id="{DFCD6A7C-7790-FBE3-97A7-65DB4C8D161E}"/>
              </a:ext>
            </a:extLst>
          </p:cNvPr>
          <p:cNvPicPr>
            <a:picLocks noChangeAspect="1"/>
          </p:cNvPicPr>
          <p:nvPr/>
        </p:nvPicPr>
        <p:blipFill>
          <a:blip r:embed="rId4"/>
          <a:stretch>
            <a:fillRect/>
          </a:stretch>
        </p:blipFill>
        <p:spPr>
          <a:xfrm>
            <a:off x="543382" y="3128425"/>
            <a:ext cx="11165913" cy="2798269"/>
          </a:xfrm>
          <a:prstGeom prst="rect">
            <a:avLst/>
          </a:prstGeom>
        </p:spPr>
      </p:pic>
      <p:pic>
        <p:nvPicPr>
          <p:cNvPr id="9" name="Picture 8">
            <a:extLst>
              <a:ext uri="{FF2B5EF4-FFF2-40B4-BE49-F238E27FC236}">
                <a16:creationId xmlns:a16="http://schemas.microsoft.com/office/drawing/2014/main" id="{3465BB18-2DD5-AAD9-E67C-DED80ED52DFE}"/>
              </a:ext>
            </a:extLst>
          </p:cNvPr>
          <p:cNvPicPr>
            <a:picLocks noChangeAspect="1"/>
          </p:cNvPicPr>
          <p:nvPr/>
        </p:nvPicPr>
        <p:blipFill>
          <a:blip r:embed="rId5"/>
          <a:stretch>
            <a:fillRect/>
          </a:stretch>
        </p:blipFill>
        <p:spPr>
          <a:xfrm>
            <a:off x="543381" y="3128425"/>
            <a:ext cx="11165913" cy="2798269"/>
          </a:xfrm>
          <a:prstGeom prst="rect">
            <a:avLst/>
          </a:prstGeom>
        </p:spPr>
      </p:pic>
      <p:sp>
        <p:nvSpPr>
          <p:cNvPr id="10" name="TextBox 9">
            <a:extLst>
              <a:ext uri="{FF2B5EF4-FFF2-40B4-BE49-F238E27FC236}">
                <a16:creationId xmlns:a16="http://schemas.microsoft.com/office/drawing/2014/main" id="{C0A984D7-37DE-A4BB-6B86-2935E9C1989A}"/>
              </a:ext>
            </a:extLst>
          </p:cNvPr>
          <p:cNvSpPr txBox="1"/>
          <p:nvPr/>
        </p:nvSpPr>
        <p:spPr>
          <a:xfrm>
            <a:off x="8367637" y="2291336"/>
            <a:ext cx="3570349" cy="286232"/>
          </a:xfrm>
          <a:prstGeom prst="rect">
            <a:avLst/>
          </a:prstGeom>
          <a:noFill/>
        </p:spPr>
        <p:txBody>
          <a:bodyPr wrap="square" rtlCol="0">
            <a:spAutoFit/>
          </a:bodyPr>
          <a:lstStyle/>
          <a:p>
            <a:pPr>
              <a:lnSpc>
                <a:spcPct val="90000"/>
              </a:lnSpc>
            </a:pPr>
            <a:r>
              <a:rPr lang="en-US" sz="1400" dirty="0">
                <a:hlinkClick r:id="rId6"/>
              </a:rPr>
              <a:t>* Gopalakrishnan Meena at al., </a:t>
            </a:r>
            <a:r>
              <a:rPr lang="en-US" sz="1400" i="1" dirty="0" err="1">
                <a:hlinkClick r:id="rId6"/>
              </a:rPr>
              <a:t>PoF</a:t>
            </a:r>
            <a:r>
              <a:rPr lang="en-US" sz="1400" dirty="0">
                <a:hlinkClick r:id="rId6"/>
              </a:rPr>
              <a:t>, 2024</a:t>
            </a:r>
            <a:endParaRPr lang="en-US" sz="1400" dirty="0">
              <a:latin typeface="+mn-lt"/>
            </a:endParaRPr>
          </a:p>
        </p:txBody>
      </p:sp>
      <p:pic>
        <p:nvPicPr>
          <p:cNvPr id="12" name="Picture 11">
            <a:extLst>
              <a:ext uri="{FF2B5EF4-FFF2-40B4-BE49-F238E27FC236}">
                <a16:creationId xmlns:a16="http://schemas.microsoft.com/office/drawing/2014/main" id="{F117E2C3-054D-779B-DB35-A402F3CC71B3}"/>
              </a:ext>
            </a:extLst>
          </p:cNvPr>
          <p:cNvPicPr>
            <a:picLocks noChangeAspect="1"/>
          </p:cNvPicPr>
          <p:nvPr/>
        </p:nvPicPr>
        <p:blipFill>
          <a:blip r:embed="rId7"/>
          <a:stretch>
            <a:fillRect/>
          </a:stretch>
        </p:blipFill>
        <p:spPr>
          <a:xfrm>
            <a:off x="9676561" y="1361571"/>
            <a:ext cx="952500" cy="952500"/>
          </a:xfrm>
          <a:prstGeom prst="rect">
            <a:avLst/>
          </a:prstGeom>
        </p:spPr>
      </p:pic>
    </p:spTree>
    <p:extLst>
      <p:ext uri="{BB962C8B-B14F-4D97-AF65-F5344CB8AC3E}">
        <p14:creationId xmlns:p14="http://schemas.microsoft.com/office/powerpoint/2010/main" val="269114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272B-C9EF-8A15-FC5D-33209832E092}"/>
              </a:ext>
            </a:extLst>
          </p:cNvPr>
          <p:cNvSpPr>
            <a:spLocks noGrp="1"/>
          </p:cNvSpPr>
          <p:nvPr>
            <p:ph type="title"/>
          </p:nvPr>
        </p:nvSpPr>
        <p:spPr/>
        <p:txBody>
          <a:bodyPr/>
          <a:lstStyle/>
          <a:p>
            <a:r>
              <a:rPr lang="en-US" b="1" dirty="0">
                <a:latin typeface="+mj-lt"/>
              </a:rPr>
              <a:t>Future directions</a:t>
            </a:r>
            <a:endParaRPr lang="en-US" dirty="0">
              <a:latin typeface="+mj-lt"/>
            </a:endParaRPr>
          </a:p>
        </p:txBody>
      </p:sp>
      <p:sp>
        <p:nvSpPr>
          <p:cNvPr id="3" name="Content Placeholder 2">
            <a:extLst>
              <a:ext uri="{FF2B5EF4-FFF2-40B4-BE49-F238E27FC236}">
                <a16:creationId xmlns:a16="http://schemas.microsoft.com/office/drawing/2014/main" id="{73C2D4B8-9FD1-90EE-E15E-46CF9B123847}"/>
              </a:ext>
            </a:extLst>
          </p:cNvPr>
          <p:cNvSpPr>
            <a:spLocks noGrp="1"/>
          </p:cNvSpPr>
          <p:nvPr>
            <p:ph idx="1"/>
          </p:nvPr>
        </p:nvSpPr>
        <p:spPr>
          <a:xfrm>
            <a:off x="314692" y="1251522"/>
            <a:ext cx="11315194" cy="4061829"/>
          </a:xfrm>
        </p:spPr>
        <p:txBody>
          <a:bodyPr/>
          <a:lstStyle/>
          <a:p>
            <a:r>
              <a:rPr lang="en-US" sz="2000" dirty="0">
                <a:latin typeface="+mn-lt"/>
              </a:rPr>
              <a:t>Computational cost</a:t>
            </a:r>
          </a:p>
          <a:p>
            <a:pPr lvl="1"/>
            <a:r>
              <a:rPr lang="en-US" dirty="0">
                <a:latin typeface="+mn-lt"/>
              </a:rPr>
              <a:t>Need for hybrid quantum-classical algorithms</a:t>
            </a:r>
            <a:r>
              <a:rPr lang="en-US" baseline="30000" dirty="0">
                <a:latin typeface="+mn-lt"/>
              </a:rPr>
              <a:t>[1,2,3]</a:t>
            </a:r>
            <a:r>
              <a:rPr lang="en-US" dirty="0">
                <a:latin typeface="+mn-lt"/>
              </a:rPr>
              <a:t>: Variational Quantum Linear Solvers</a:t>
            </a:r>
          </a:p>
          <a:p>
            <a:pPr lvl="1"/>
            <a:r>
              <a:rPr lang="en-US" dirty="0">
                <a:latin typeface="+mn-lt"/>
              </a:rPr>
              <a:t>Enhanced QPE algorithm</a:t>
            </a:r>
          </a:p>
          <a:p>
            <a:pPr lvl="1"/>
            <a:endParaRPr lang="en-US" dirty="0">
              <a:latin typeface="+mn-lt"/>
            </a:endParaRPr>
          </a:p>
          <a:p>
            <a:r>
              <a:rPr lang="en-US" sz="2000" dirty="0">
                <a:latin typeface="+mn-lt"/>
              </a:rPr>
              <a:t>Error modeling &amp; mitigation for real hardware</a:t>
            </a:r>
          </a:p>
          <a:p>
            <a:pPr lvl="1"/>
            <a:r>
              <a:rPr lang="en-US" dirty="0">
                <a:latin typeface="+mn-lt"/>
              </a:rPr>
              <a:t>Better/additional noise model</a:t>
            </a:r>
          </a:p>
          <a:p>
            <a:pPr lvl="1"/>
            <a:r>
              <a:rPr lang="en-US" dirty="0">
                <a:latin typeface="+mn-lt"/>
              </a:rPr>
              <a:t>Other mitigation strategies (relevance of Estimator)</a:t>
            </a:r>
          </a:p>
          <a:p>
            <a:pPr lvl="1"/>
            <a:r>
              <a:rPr lang="en-US" dirty="0">
                <a:latin typeface="+mn-lt"/>
              </a:rPr>
              <a:t>Different hardware (eliminating swap gates) – trapped ion (</a:t>
            </a:r>
            <a:r>
              <a:rPr lang="en-US" dirty="0" err="1">
                <a:latin typeface="+mn-lt"/>
              </a:rPr>
              <a:t>Quantinuum</a:t>
            </a:r>
            <a:r>
              <a:rPr lang="en-US" dirty="0">
                <a:latin typeface="+mn-lt"/>
              </a:rPr>
              <a:t>, </a:t>
            </a:r>
            <a:r>
              <a:rPr lang="en-US" dirty="0" err="1">
                <a:latin typeface="+mn-lt"/>
              </a:rPr>
              <a:t>IonQ</a:t>
            </a:r>
            <a:r>
              <a:rPr lang="en-US" dirty="0">
                <a:latin typeface="+mn-lt"/>
              </a:rPr>
              <a:t>)</a:t>
            </a:r>
          </a:p>
          <a:p>
            <a:pPr lvl="1"/>
            <a:endParaRPr lang="en-US" dirty="0">
              <a:latin typeface="+mn-lt"/>
            </a:endParaRPr>
          </a:p>
          <a:p>
            <a:r>
              <a:rPr lang="en-US" sz="2000" dirty="0">
                <a:latin typeface="+mn-lt"/>
              </a:rPr>
              <a:t>Tackle more complex flow problems</a:t>
            </a:r>
          </a:p>
          <a:p>
            <a:pPr lvl="1"/>
            <a:r>
              <a:rPr lang="en-US" dirty="0">
                <a:latin typeface="+mn-lt"/>
              </a:rPr>
              <a:t>2D potential flow over a cylinder/sphere</a:t>
            </a:r>
          </a:p>
        </p:txBody>
      </p:sp>
      <p:sp>
        <p:nvSpPr>
          <p:cNvPr id="8" name="TextBox 7">
            <a:extLst>
              <a:ext uri="{FF2B5EF4-FFF2-40B4-BE49-F238E27FC236}">
                <a16:creationId xmlns:a16="http://schemas.microsoft.com/office/drawing/2014/main" id="{6044B1E7-B032-1BD4-FACE-C81103509B2A}"/>
              </a:ext>
            </a:extLst>
          </p:cNvPr>
          <p:cNvSpPr txBox="1"/>
          <p:nvPr/>
        </p:nvSpPr>
        <p:spPr>
          <a:xfrm>
            <a:off x="2413799" y="6077078"/>
            <a:ext cx="5540644" cy="674031"/>
          </a:xfrm>
          <a:prstGeom prst="rect">
            <a:avLst/>
          </a:prstGeom>
          <a:noFill/>
        </p:spPr>
        <p:txBody>
          <a:bodyPr wrap="square" rtlCol="0">
            <a:spAutoFit/>
          </a:bodyPr>
          <a:lstStyle/>
          <a:p>
            <a:pPr>
              <a:lnSpc>
                <a:spcPct val="90000"/>
              </a:lnSpc>
            </a:pPr>
            <a:r>
              <a:rPr lang="en-US" sz="1400" dirty="0">
                <a:latin typeface="+mn-lt"/>
              </a:rPr>
              <a:t>[1] Bravo-Prieto et al, 2020</a:t>
            </a:r>
          </a:p>
          <a:p>
            <a:pPr>
              <a:lnSpc>
                <a:spcPct val="90000"/>
              </a:lnSpc>
            </a:pPr>
            <a:r>
              <a:rPr lang="en-US" sz="1400" dirty="0">
                <a:latin typeface="+mn-lt"/>
              </a:rPr>
              <a:t>[2] </a:t>
            </a:r>
            <a:r>
              <a:rPr lang="en-US" sz="1400" dirty="0" err="1">
                <a:latin typeface="+mn-lt"/>
              </a:rPr>
              <a:t>Jaksch</a:t>
            </a:r>
            <a:r>
              <a:rPr lang="en-US" sz="1400" dirty="0">
                <a:latin typeface="+mn-lt"/>
              </a:rPr>
              <a:t> et al, AIAAJ 2023</a:t>
            </a:r>
          </a:p>
          <a:p>
            <a:pPr>
              <a:lnSpc>
                <a:spcPct val="90000"/>
              </a:lnSpc>
            </a:pPr>
            <a:r>
              <a:rPr lang="en-US" sz="1400" dirty="0">
                <a:latin typeface="+mn-lt"/>
              </a:rPr>
              <a:t>[3] Bharadwaj &amp; Sreenivasan, 2023</a:t>
            </a:r>
          </a:p>
        </p:txBody>
      </p:sp>
      <p:pic>
        <p:nvPicPr>
          <p:cNvPr id="12" name="Picture 11" descr="A graph of a number of colors&#10;&#10;Description automatically generated">
            <a:extLst>
              <a:ext uri="{FF2B5EF4-FFF2-40B4-BE49-F238E27FC236}">
                <a16:creationId xmlns:a16="http://schemas.microsoft.com/office/drawing/2014/main" id="{4309B0EB-4EFC-E269-1622-B04BCDD9C68C}"/>
              </a:ext>
            </a:extLst>
          </p:cNvPr>
          <p:cNvPicPr>
            <a:picLocks noChangeAspect="1"/>
          </p:cNvPicPr>
          <p:nvPr/>
        </p:nvPicPr>
        <p:blipFill rotWithShape="1">
          <a:blip r:embed="rId3"/>
          <a:srcRect l="71522" t="17210" r="3548" b="18131"/>
          <a:stretch/>
        </p:blipFill>
        <p:spPr>
          <a:xfrm>
            <a:off x="9152312" y="4601363"/>
            <a:ext cx="1937658" cy="2010229"/>
          </a:xfrm>
          <a:prstGeom prst="rect">
            <a:avLst/>
          </a:prstGeom>
        </p:spPr>
      </p:pic>
      <p:pic>
        <p:nvPicPr>
          <p:cNvPr id="17" name="Picture 16" descr="A graph with arrows pointing to the top&#10;&#10;Description automatically generated with medium confidence">
            <a:extLst>
              <a:ext uri="{FF2B5EF4-FFF2-40B4-BE49-F238E27FC236}">
                <a16:creationId xmlns:a16="http://schemas.microsoft.com/office/drawing/2014/main" id="{06CB807A-5557-8E38-EB2B-C078BF792EFF}"/>
              </a:ext>
            </a:extLst>
          </p:cNvPr>
          <p:cNvPicPr>
            <a:picLocks noChangeAspect="1"/>
          </p:cNvPicPr>
          <p:nvPr/>
        </p:nvPicPr>
        <p:blipFill rotWithShape="1">
          <a:blip r:embed="rId4"/>
          <a:srcRect l="27909" t="5079" r="16250" b="9667"/>
          <a:stretch/>
        </p:blipFill>
        <p:spPr>
          <a:xfrm>
            <a:off x="6295410" y="4651768"/>
            <a:ext cx="2316986" cy="1945310"/>
          </a:xfrm>
          <a:prstGeom prst="rect">
            <a:avLst/>
          </a:prstGeom>
        </p:spPr>
      </p:pic>
      <p:pic>
        <p:nvPicPr>
          <p:cNvPr id="10" name="Picture 9" descr="A diagram of a computer&#10;&#10;Description automatically generated">
            <a:extLst>
              <a:ext uri="{FF2B5EF4-FFF2-40B4-BE49-F238E27FC236}">
                <a16:creationId xmlns:a16="http://schemas.microsoft.com/office/drawing/2014/main" id="{9C88DFF9-23A7-C74C-0D12-4D00CBDA9279}"/>
              </a:ext>
            </a:extLst>
          </p:cNvPr>
          <p:cNvPicPr>
            <a:picLocks noChangeAspect="1"/>
          </p:cNvPicPr>
          <p:nvPr/>
        </p:nvPicPr>
        <p:blipFill>
          <a:blip r:embed="rId5"/>
          <a:stretch>
            <a:fillRect/>
          </a:stretch>
        </p:blipFill>
        <p:spPr>
          <a:xfrm>
            <a:off x="5464382" y="1955039"/>
            <a:ext cx="6342743" cy="1602377"/>
          </a:xfrm>
          <a:prstGeom prst="rect">
            <a:avLst/>
          </a:prstGeom>
        </p:spPr>
      </p:pic>
    </p:spTree>
    <p:extLst>
      <p:ext uri="{BB962C8B-B14F-4D97-AF65-F5344CB8AC3E}">
        <p14:creationId xmlns:p14="http://schemas.microsoft.com/office/powerpoint/2010/main" val="113286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C7C4CCC6-7DF1-B54B-AACA-E51046E4C218}"/>
              </a:ext>
            </a:extLst>
          </p:cNvPr>
          <p:cNvSpPr txBox="1">
            <a:spLocks/>
          </p:cNvSpPr>
          <p:nvPr/>
        </p:nvSpPr>
        <p:spPr bwMode="auto">
          <a:xfrm>
            <a:off x="282104" y="1091365"/>
            <a:ext cx="5813896" cy="6463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3200"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sz="2000" dirty="0">
                <a:latin typeface="+mj-lt"/>
              </a:rPr>
              <a:t>Computational resource allocation at Oak Ridge Leadership Computing Facility (OLCF)</a:t>
            </a:r>
          </a:p>
        </p:txBody>
      </p:sp>
      <p:sp>
        <p:nvSpPr>
          <p:cNvPr id="7" name="Content Placeholder 3">
            <a:extLst>
              <a:ext uri="{FF2B5EF4-FFF2-40B4-BE49-F238E27FC236}">
                <a16:creationId xmlns:a16="http://schemas.microsoft.com/office/drawing/2014/main" id="{90B59DF4-5E42-3443-8A66-B2A9B8336EC2}"/>
              </a:ext>
            </a:extLst>
          </p:cNvPr>
          <p:cNvSpPr txBox="1">
            <a:spLocks/>
          </p:cNvSpPr>
          <p:nvPr/>
        </p:nvSpPr>
        <p:spPr bwMode="auto">
          <a:xfrm>
            <a:off x="273354" y="2230031"/>
            <a:ext cx="5813896" cy="16717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4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lang="en-US"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1800" b="1" dirty="0">
                <a:solidFill>
                  <a:schemeClr val="accent2"/>
                </a:solidFill>
              </a:rPr>
              <a:t>Large</a:t>
            </a:r>
            <a:r>
              <a:rPr lang="en-US" sz="1800" dirty="0"/>
              <a:t> allocations: </a:t>
            </a:r>
            <a:r>
              <a:rPr lang="en-US" sz="1600" dirty="0"/>
              <a:t>INCITE &amp; ALCC</a:t>
            </a:r>
          </a:p>
          <a:p>
            <a:pPr lvl="1"/>
            <a:r>
              <a:rPr lang="en-US" sz="1600" dirty="0"/>
              <a:t>Call for proposals: Once per year</a:t>
            </a:r>
          </a:p>
          <a:p>
            <a:r>
              <a:rPr lang="en-US" sz="1800" b="1" dirty="0">
                <a:solidFill>
                  <a:schemeClr val="accent2"/>
                </a:solidFill>
              </a:rPr>
              <a:t>Small</a:t>
            </a:r>
            <a:r>
              <a:rPr lang="en-US" sz="1800" dirty="0"/>
              <a:t> allocations: </a:t>
            </a:r>
            <a:r>
              <a:rPr lang="en-US" sz="1600" dirty="0"/>
              <a:t>DD</a:t>
            </a:r>
          </a:p>
          <a:p>
            <a:pPr lvl="1"/>
            <a:r>
              <a:rPr lang="en-US" sz="1600" dirty="0"/>
              <a:t>Call for proposals: At any time</a:t>
            </a:r>
          </a:p>
          <a:p>
            <a:r>
              <a:rPr lang="en-US" sz="1800" b="1" dirty="0">
                <a:solidFill>
                  <a:schemeClr val="accent2"/>
                </a:solidFill>
              </a:rPr>
              <a:t>Frontier</a:t>
            </a:r>
            <a:r>
              <a:rPr lang="en-US" sz="1800" b="1" dirty="0"/>
              <a:t>: </a:t>
            </a:r>
            <a:r>
              <a:rPr lang="en-US" sz="1800" dirty="0"/>
              <a:t>World’s 1st </a:t>
            </a:r>
            <a:r>
              <a:rPr lang="en-US" sz="1800" dirty="0" err="1"/>
              <a:t>exascale</a:t>
            </a:r>
            <a:r>
              <a:rPr lang="en-US" sz="1800" dirty="0"/>
              <a:t> supercomputer</a:t>
            </a:r>
            <a:endParaRPr lang="en-US" sz="1800" b="1" dirty="0"/>
          </a:p>
        </p:txBody>
      </p:sp>
      <p:pic>
        <p:nvPicPr>
          <p:cNvPr id="11" name="Content Placeholder 6">
            <a:extLst>
              <a:ext uri="{FF2B5EF4-FFF2-40B4-BE49-F238E27FC236}">
                <a16:creationId xmlns:a16="http://schemas.microsoft.com/office/drawing/2014/main" id="{8FCCFF66-2311-B659-8975-C10DE52AC9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87257" y="355155"/>
            <a:ext cx="2344612" cy="393560"/>
          </a:xfrm>
          <a:prstGeom prst="rect">
            <a:avLst/>
          </a:prstGeom>
        </p:spPr>
      </p:pic>
      <p:pic>
        <p:nvPicPr>
          <p:cNvPr id="12" name="Picture 11" descr="INCITE LOGO.png">
            <a:extLst>
              <a:ext uri="{FF2B5EF4-FFF2-40B4-BE49-F238E27FC236}">
                <a16:creationId xmlns:a16="http://schemas.microsoft.com/office/drawing/2014/main" id="{5CE3069D-F43B-5AE7-9AB1-7C05AC42D5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92258" y="302240"/>
            <a:ext cx="1139978" cy="488561"/>
          </a:xfrm>
          <a:prstGeom prst="rect">
            <a:avLst/>
          </a:prstGeom>
        </p:spPr>
      </p:pic>
      <p:pic>
        <p:nvPicPr>
          <p:cNvPr id="20" name="Picture 19">
            <a:extLst>
              <a:ext uri="{FF2B5EF4-FFF2-40B4-BE49-F238E27FC236}">
                <a16:creationId xmlns:a16="http://schemas.microsoft.com/office/drawing/2014/main" id="{CC1D02E3-F8CD-6354-BE33-7262DC31AC1C}"/>
              </a:ext>
            </a:extLst>
          </p:cNvPr>
          <p:cNvPicPr>
            <a:picLocks noChangeAspect="1"/>
          </p:cNvPicPr>
          <p:nvPr/>
        </p:nvPicPr>
        <p:blipFill>
          <a:blip r:embed="rId5">
            <a:alphaModFix/>
          </a:blip>
          <a:stretch>
            <a:fillRect/>
          </a:stretch>
        </p:blipFill>
        <p:spPr>
          <a:xfrm>
            <a:off x="4078514" y="5306524"/>
            <a:ext cx="2017486" cy="1551476"/>
          </a:xfrm>
          <a:prstGeom prst="rect">
            <a:avLst/>
          </a:prstGeom>
        </p:spPr>
      </p:pic>
      <p:pic>
        <p:nvPicPr>
          <p:cNvPr id="1028" name="Picture 4" descr="No Scaling Back: Exascale at ORNL">
            <a:extLst>
              <a:ext uri="{FF2B5EF4-FFF2-40B4-BE49-F238E27FC236}">
                <a16:creationId xmlns:a16="http://schemas.microsoft.com/office/drawing/2014/main" id="{34E290EE-E1EB-52E9-1EAF-B5458728DB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354" y="5310154"/>
            <a:ext cx="1757267" cy="105436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05EA09D-51DB-7048-B13C-F0E6288339A7}"/>
              </a:ext>
            </a:extLst>
          </p:cNvPr>
          <p:cNvGrpSpPr>
            <a:grpSpLocks noChangeAspect="1"/>
          </p:cNvGrpSpPr>
          <p:nvPr/>
        </p:nvGrpSpPr>
        <p:grpSpPr>
          <a:xfrm>
            <a:off x="1975883" y="5299267"/>
            <a:ext cx="2080860" cy="1487866"/>
            <a:chOff x="6333423" y="1965884"/>
            <a:chExt cx="5428810" cy="4617796"/>
          </a:xfrm>
        </p:grpSpPr>
        <p:pic>
          <p:nvPicPr>
            <p:cNvPr id="14" name="Picture 13">
              <a:extLst>
                <a:ext uri="{FF2B5EF4-FFF2-40B4-BE49-F238E27FC236}">
                  <a16:creationId xmlns:a16="http://schemas.microsoft.com/office/drawing/2014/main" id="{E4658F06-BA5F-A1F3-0FEE-FD60993812C2}"/>
                </a:ext>
              </a:extLst>
            </p:cNvPr>
            <p:cNvPicPr>
              <a:picLocks noChangeAspect="1"/>
            </p:cNvPicPr>
            <p:nvPr/>
          </p:nvPicPr>
          <p:blipFill rotWithShape="1">
            <a:blip r:embed="rId7">
              <a:alphaModFix/>
            </a:blip>
            <a:srcRect l="10336" r="6588" b="5614"/>
            <a:stretch/>
          </p:blipFill>
          <p:spPr>
            <a:xfrm>
              <a:off x="6343048" y="1965884"/>
              <a:ext cx="5419185" cy="4617796"/>
            </a:xfrm>
            <a:prstGeom prst="rect">
              <a:avLst/>
            </a:prstGeom>
          </p:spPr>
        </p:pic>
        <p:sp>
          <p:nvSpPr>
            <p:cNvPr id="15" name="Rectangle 14">
              <a:extLst>
                <a:ext uri="{FF2B5EF4-FFF2-40B4-BE49-F238E27FC236}">
                  <a16:creationId xmlns:a16="http://schemas.microsoft.com/office/drawing/2014/main" id="{A58EC9C2-B501-3E7C-7F9A-083D9041F3D7}"/>
                </a:ext>
              </a:extLst>
            </p:cNvPr>
            <p:cNvSpPr/>
            <p:nvPr/>
          </p:nvSpPr>
          <p:spPr>
            <a:xfrm>
              <a:off x="6333423" y="6073541"/>
              <a:ext cx="510139" cy="510139"/>
            </a:xfrm>
            <a:prstGeom prst="rect">
              <a:avLst/>
            </a:prstGeom>
            <a:solidFill>
              <a:schemeClr val="bg1"/>
            </a:solidFill>
            <a:ln w="3810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sp>
        <p:nvSpPr>
          <p:cNvPr id="5" name="Title 2">
            <a:extLst>
              <a:ext uri="{FF2B5EF4-FFF2-40B4-BE49-F238E27FC236}">
                <a16:creationId xmlns:a16="http://schemas.microsoft.com/office/drawing/2014/main" id="{1162CCD0-F56C-708C-10E0-5B24381D1BF0}"/>
              </a:ext>
            </a:extLst>
          </p:cNvPr>
          <p:cNvSpPr txBox="1">
            <a:spLocks/>
          </p:cNvSpPr>
          <p:nvPr/>
        </p:nvSpPr>
        <p:spPr bwMode="auto">
          <a:xfrm>
            <a:off x="6104318" y="1091365"/>
            <a:ext cx="5479142"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3200"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sz="2000" dirty="0">
                <a:latin typeface="+mj-lt"/>
              </a:rPr>
              <a:t>Quantum Computing User Program (QCUP)</a:t>
            </a:r>
          </a:p>
        </p:txBody>
      </p:sp>
      <p:sp>
        <p:nvSpPr>
          <p:cNvPr id="9" name="Content Placeholder 3">
            <a:extLst>
              <a:ext uri="{FF2B5EF4-FFF2-40B4-BE49-F238E27FC236}">
                <a16:creationId xmlns:a16="http://schemas.microsoft.com/office/drawing/2014/main" id="{9347050E-1FAD-9CCB-2B7D-3934A27A05EF}"/>
              </a:ext>
            </a:extLst>
          </p:cNvPr>
          <p:cNvSpPr txBox="1">
            <a:spLocks/>
          </p:cNvSpPr>
          <p:nvPr/>
        </p:nvSpPr>
        <p:spPr bwMode="auto">
          <a:xfrm>
            <a:off x="6087250" y="2230031"/>
            <a:ext cx="5479142" cy="22882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4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lang="en-US"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1600" b="1" dirty="0">
                <a:solidFill>
                  <a:schemeClr val="accent2"/>
                </a:solidFill>
              </a:rPr>
              <a:t>Premium</a:t>
            </a:r>
            <a:r>
              <a:rPr lang="en-US" sz="1600" dirty="0"/>
              <a:t> access to current stack of </a:t>
            </a:r>
            <a:r>
              <a:rPr lang="en-US" sz="1600" b="1" dirty="0">
                <a:solidFill>
                  <a:schemeClr val="accent2"/>
                </a:solidFill>
              </a:rPr>
              <a:t>quantum devices </a:t>
            </a:r>
            <a:r>
              <a:rPr lang="en-US" sz="1600" dirty="0"/>
              <a:t>available through OLCF</a:t>
            </a:r>
          </a:p>
          <a:p>
            <a:r>
              <a:rPr lang="en-US" sz="1600" dirty="0"/>
              <a:t>Apply any time</a:t>
            </a:r>
          </a:p>
          <a:p>
            <a:r>
              <a:rPr lang="en-US" sz="1600" dirty="0"/>
              <a:t>Each project is assigned a </a:t>
            </a:r>
            <a:r>
              <a:rPr lang="en-US" sz="1600" b="1" dirty="0">
                <a:solidFill>
                  <a:schemeClr val="accent2"/>
                </a:solidFill>
              </a:rPr>
              <a:t>liaison</a:t>
            </a:r>
            <a:r>
              <a:rPr lang="en-US" sz="1600" dirty="0"/>
              <a:t>: </a:t>
            </a:r>
          </a:p>
          <a:p>
            <a:pPr lvl="1"/>
            <a:r>
              <a:rPr lang="en-US" sz="1400" dirty="0"/>
              <a:t>ORNL point of contact with quantum science expertise</a:t>
            </a:r>
          </a:p>
          <a:p>
            <a:r>
              <a:rPr lang="en-US" sz="1600" dirty="0"/>
              <a:t>Access available for international (non-US) participants</a:t>
            </a:r>
          </a:p>
        </p:txBody>
      </p:sp>
      <p:sp>
        <p:nvSpPr>
          <p:cNvPr id="2" name="Content Placeholder 3">
            <a:extLst>
              <a:ext uri="{FF2B5EF4-FFF2-40B4-BE49-F238E27FC236}">
                <a16:creationId xmlns:a16="http://schemas.microsoft.com/office/drawing/2014/main" id="{632668E1-069B-02EF-37A8-6EED9DC12A62}"/>
              </a:ext>
            </a:extLst>
          </p:cNvPr>
          <p:cNvSpPr txBox="1">
            <a:spLocks/>
          </p:cNvSpPr>
          <p:nvPr/>
        </p:nvSpPr>
        <p:spPr bwMode="auto">
          <a:xfrm>
            <a:off x="488748" y="4443875"/>
            <a:ext cx="4767358" cy="3869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4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lang="en-US"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ctr">
              <a:buNone/>
            </a:pPr>
            <a:r>
              <a:rPr lang="en-US" b="1" dirty="0"/>
              <a:t>Contact</a:t>
            </a:r>
            <a:r>
              <a:rPr lang="en-US" dirty="0"/>
              <a:t> – </a:t>
            </a:r>
            <a:r>
              <a:rPr lang="en-US" dirty="0">
                <a:hlinkClick r:id="rId8">
                  <a:extLst>
                    <a:ext uri="{A12FA001-AC4F-418D-AE19-62706E023703}">
                      <ahyp:hlinkClr xmlns:ahyp="http://schemas.microsoft.com/office/drawing/2018/hyperlinkcolor" val="tx"/>
                    </a:ext>
                  </a:extLst>
                </a:hlinkClick>
              </a:rPr>
              <a:t>gopalakrishm@ornl.gov</a:t>
            </a:r>
            <a:endParaRPr lang="en-US" dirty="0"/>
          </a:p>
        </p:txBody>
      </p:sp>
      <p:pic>
        <p:nvPicPr>
          <p:cNvPr id="23" name="Picture 22">
            <a:extLst>
              <a:ext uri="{FF2B5EF4-FFF2-40B4-BE49-F238E27FC236}">
                <a16:creationId xmlns:a16="http://schemas.microsoft.com/office/drawing/2014/main" id="{4CC75C47-0028-E01E-E143-432082930CC6}"/>
              </a:ext>
            </a:extLst>
          </p:cNvPr>
          <p:cNvPicPr>
            <a:picLocks noChangeAspect="1"/>
          </p:cNvPicPr>
          <p:nvPr/>
        </p:nvPicPr>
        <p:blipFill>
          <a:blip r:embed="rId9"/>
          <a:stretch>
            <a:fillRect/>
          </a:stretch>
        </p:blipFill>
        <p:spPr>
          <a:xfrm>
            <a:off x="10966146" y="2421638"/>
            <a:ext cx="952500" cy="952500"/>
          </a:xfrm>
          <a:prstGeom prst="rect">
            <a:avLst/>
          </a:prstGeom>
        </p:spPr>
      </p:pic>
      <p:pic>
        <p:nvPicPr>
          <p:cNvPr id="27" name="Picture 26">
            <a:extLst>
              <a:ext uri="{FF2B5EF4-FFF2-40B4-BE49-F238E27FC236}">
                <a16:creationId xmlns:a16="http://schemas.microsoft.com/office/drawing/2014/main" id="{6C5E5001-F6DB-12D3-C397-D9C4F5EE3565}"/>
              </a:ext>
            </a:extLst>
          </p:cNvPr>
          <p:cNvPicPr>
            <a:picLocks noChangeAspect="1"/>
          </p:cNvPicPr>
          <p:nvPr/>
        </p:nvPicPr>
        <p:blipFill rotWithShape="1">
          <a:blip r:embed="rId10">
            <a:lum/>
            <a:alphaModFix amt="50000"/>
          </a:blip>
          <a:srcRect l="8482" t="27423" r="6548" b="25924"/>
          <a:stretch/>
        </p:blipFill>
        <p:spPr>
          <a:xfrm>
            <a:off x="6134910" y="6372699"/>
            <a:ext cx="1136823" cy="239637"/>
          </a:xfrm>
          <a:prstGeom prst="rect">
            <a:avLst/>
          </a:prstGeom>
          <a:noFill/>
          <a:ln>
            <a:noFill/>
          </a:ln>
        </p:spPr>
      </p:pic>
      <p:pic>
        <p:nvPicPr>
          <p:cNvPr id="31" name="Picture 30">
            <a:extLst>
              <a:ext uri="{FF2B5EF4-FFF2-40B4-BE49-F238E27FC236}">
                <a16:creationId xmlns:a16="http://schemas.microsoft.com/office/drawing/2014/main" id="{8D05A58F-EF5C-0C83-CF2D-FB5EA2795186}"/>
              </a:ext>
            </a:extLst>
          </p:cNvPr>
          <p:cNvPicPr>
            <a:picLocks noChangeAspect="1"/>
          </p:cNvPicPr>
          <p:nvPr/>
        </p:nvPicPr>
        <p:blipFill>
          <a:blip r:embed="rId11">
            <a:lum/>
            <a:alphaModFix amt="50000"/>
          </a:blip>
          <a:srcRect/>
          <a:stretch>
            <a:fillRect/>
          </a:stretch>
        </p:blipFill>
        <p:spPr>
          <a:xfrm>
            <a:off x="7418318" y="6315020"/>
            <a:ext cx="1705344" cy="372802"/>
          </a:xfrm>
          <a:prstGeom prst="rect">
            <a:avLst/>
          </a:prstGeom>
          <a:noFill/>
          <a:ln>
            <a:noFill/>
          </a:ln>
        </p:spPr>
      </p:pic>
      <p:pic>
        <p:nvPicPr>
          <p:cNvPr id="34" name="Picture 33">
            <a:extLst>
              <a:ext uri="{FF2B5EF4-FFF2-40B4-BE49-F238E27FC236}">
                <a16:creationId xmlns:a16="http://schemas.microsoft.com/office/drawing/2014/main" id="{B22677A8-77F7-4A1D-3DBA-89BCA01FCB03}"/>
              </a:ext>
            </a:extLst>
          </p:cNvPr>
          <p:cNvPicPr>
            <a:picLocks noChangeAspect="1"/>
          </p:cNvPicPr>
          <p:nvPr/>
        </p:nvPicPr>
        <p:blipFill>
          <a:blip r:embed="rId12">
            <a:lum/>
            <a:alphaModFix amt="50000"/>
          </a:blip>
          <a:srcRect/>
          <a:stretch>
            <a:fillRect/>
          </a:stretch>
        </p:blipFill>
        <p:spPr>
          <a:xfrm>
            <a:off x="9418019" y="6346947"/>
            <a:ext cx="852222" cy="289928"/>
          </a:xfrm>
          <a:prstGeom prst="rect">
            <a:avLst/>
          </a:prstGeom>
          <a:noFill/>
          <a:ln>
            <a:noFill/>
          </a:ln>
        </p:spPr>
      </p:pic>
      <p:pic>
        <p:nvPicPr>
          <p:cNvPr id="3" name="Picture 2">
            <a:extLst>
              <a:ext uri="{FF2B5EF4-FFF2-40B4-BE49-F238E27FC236}">
                <a16:creationId xmlns:a16="http://schemas.microsoft.com/office/drawing/2014/main" id="{8247CE6A-0FF1-86F2-F837-46B0715C2C12}"/>
              </a:ext>
            </a:extLst>
          </p:cNvPr>
          <p:cNvPicPr>
            <a:picLocks noChangeAspect="1"/>
          </p:cNvPicPr>
          <p:nvPr/>
        </p:nvPicPr>
        <p:blipFill>
          <a:blip r:embed="rId13">
            <a:lum/>
            <a:alphaModFix/>
          </a:blip>
          <a:srcRect/>
          <a:stretch>
            <a:fillRect/>
          </a:stretch>
        </p:blipFill>
        <p:spPr>
          <a:xfrm>
            <a:off x="6104027" y="5291094"/>
            <a:ext cx="1198590" cy="875608"/>
          </a:xfrm>
          <a:prstGeom prst="rect">
            <a:avLst/>
          </a:prstGeom>
          <a:noFill/>
          <a:ln>
            <a:noFill/>
          </a:ln>
        </p:spPr>
      </p:pic>
      <p:pic>
        <p:nvPicPr>
          <p:cNvPr id="4" name="Picture 3">
            <a:extLst>
              <a:ext uri="{FF2B5EF4-FFF2-40B4-BE49-F238E27FC236}">
                <a16:creationId xmlns:a16="http://schemas.microsoft.com/office/drawing/2014/main" id="{728F04F6-6B2C-5569-FAEC-78641FD7DFEA}"/>
              </a:ext>
            </a:extLst>
          </p:cNvPr>
          <p:cNvPicPr>
            <a:picLocks noChangeAspect="1"/>
          </p:cNvPicPr>
          <p:nvPr/>
        </p:nvPicPr>
        <p:blipFill>
          <a:blip r:embed="rId14">
            <a:lum/>
            <a:alphaModFix/>
          </a:blip>
          <a:srcRect/>
          <a:stretch>
            <a:fillRect/>
          </a:stretch>
        </p:blipFill>
        <p:spPr>
          <a:xfrm>
            <a:off x="7395382" y="5286113"/>
            <a:ext cx="1751216" cy="875608"/>
          </a:xfrm>
          <a:prstGeom prst="rect">
            <a:avLst/>
          </a:prstGeom>
          <a:noFill/>
          <a:ln>
            <a:noFill/>
          </a:ln>
        </p:spPr>
      </p:pic>
      <p:pic>
        <p:nvPicPr>
          <p:cNvPr id="13" name="Picture 12">
            <a:extLst>
              <a:ext uri="{FF2B5EF4-FFF2-40B4-BE49-F238E27FC236}">
                <a16:creationId xmlns:a16="http://schemas.microsoft.com/office/drawing/2014/main" id="{891BD7A9-00FF-5109-00FD-97B46D52A543}"/>
              </a:ext>
            </a:extLst>
          </p:cNvPr>
          <p:cNvPicPr>
            <a:picLocks noChangeAspect="1"/>
          </p:cNvPicPr>
          <p:nvPr/>
        </p:nvPicPr>
        <p:blipFill>
          <a:blip r:embed="rId15">
            <a:lum/>
            <a:alphaModFix/>
          </a:blip>
          <a:srcRect/>
          <a:stretch>
            <a:fillRect/>
          </a:stretch>
        </p:blipFill>
        <p:spPr>
          <a:xfrm>
            <a:off x="9239362" y="5286113"/>
            <a:ext cx="1251935" cy="875608"/>
          </a:xfrm>
          <a:prstGeom prst="rect">
            <a:avLst/>
          </a:prstGeom>
          <a:noFill/>
          <a:ln>
            <a:noFill/>
          </a:ln>
        </p:spPr>
      </p:pic>
      <p:pic>
        <p:nvPicPr>
          <p:cNvPr id="22" name="Picture 21">
            <a:extLst>
              <a:ext uri="{FF2B5EF4-FFF2-40B4-BE49-F238E27FC236}">
                <a16:creationId xmlns:a16="http://schemas.microsoft.com/office/drawing/2014/main" id="{69081C07-A644-3BA8-E3AA-2BA0EE0DF296}"/>
              </a:ext>
            </a:extLst>
          </p:cNvPr>
          <p:cNvPicPr>
            <a:picLocks noChangeAspect="1"/>
          </p:cNvPicPr>
          <p:nvPr/>
        </p:nvPicPr>
        <p:blipFill>
          <a:blip r:embed="rId16"/>
          <a:stretch>
            <a:fillRect/>
          </a:stretch>
        </p:blipFill>
        <p:spPr>
          <a:xfrm>
            <a:off x="10584061" y="5286114"/>
            <a:ext cx="1185257" cy="875608"/>
          </a:xfrm>
          <a:prstGeom prst="rect">
            <a:avLst/>
          </a:prstGeom>
        </p:spPr>
      </p:pic>
      <p:pic>
        <p:nvPicPr>
          <p:cNvPr id="25" name="Picture 24" descr="Icon&#10;&#10;AI-generated content may be incorrect.">
            <a:extLst>
              <a:ext uri="{FF2B5EF4-FFF2-40B4-BE49-F238E27FC236}">
                <a16:creationId xmlns:a16="http://schemas.microsoft.com/office/drawing/2014/main" id="{5894385B-429C-EB4E-C3AD-01CDAFB98E00}"/>
              </a:ext>
            </a:extLst>
          </p:cNvPr>
          <p:cNvPicPr>
            <a:picLocks noChangeAspect="1"/>
          </p:cNvPicPr>
          <p:nvPr/>
        </p:nvPicPr>
        <p:blipFill>
          <a:blip r:embed="rId17">
            <a:alphaModFix amt="50000"/>
          </a:blip>
          <a:stretch>
            <a:fillRect/>
          </a:stretch>
        </p:blipFill>
        <p:spPr>
          <a:xfrm>
            <a:off x="10821156" y="6315020"/>
            <a:ext cx="711066" cy="372802"/>
          </a:xfrm>
          <a:prstGeom prst="rect">
            <a:avLst/>
          </a:prstGeom>
        </p:spPr>
      </p:pic>
      <p:pic>
        <p:nvPicPr>
          <p:cNvPr id="35" name="Picture 34">
            <a:extLst>
              <a:ext uri="{FF2B5EF4-FFF2-40B4-BE49-F238E27FC236}">
                <a16:creationId xmlns:a16="http://schemas.microsoft.com/office/drawing/2014/main" id="{4E082C8A-A6D3-61BE-DE44-E2015D24D9C2}"/>
              </a:ext>
            </a:extLst>
          </p:cNvPr>
          <p:cNvPicPr>
            <a:picLocks noChangeAspect="1"/>
          </p:cNvPicPr>
          <p:nvPr/>
        </p:nvPicPr>
        <p:blipFill>
          <a:blip r:embed="rId18"/>
          <a:stretch>
            <a:fillRect/>
          </a:stretch>
        </p:blipFill>
        <p:spPr>
          <a:xfrm>
            <a:off x="4611007" y="2421638"/>
            <a:ext cx="952500" cy="952500"/>
          </a:xfrm>
          <a:prstGeom prst="rect">
            <a:avLst/>
          </a:prstGeom>
        </p:spPr>
      </p:pic>
      <p:sp>
        <p:nvSpPr>
          <p:cNvPr id="36" name="TextBox 35">
            <a:extLst>
              <a:ext uri="{FF2B5EF4-FFF2-40B4-BE49-F238E27FC236}">
                <a16:creationId xmlns:a16="http://schemas.microsoft.com/office/drawing/2014/main" id="{E405A70A-9052-BE23-1B62-D0F9466A24A5}"/>
              </a:ext>
            </a:extLst>
          </p:cNvPr>
          <p:cNvSpPr txBox="1"/>
          <p:nvPr/>
        </p:nvSpPr>
        <p:spPr>
          <a:xfrm>
            <a:off x="4829814" y="3329974"/>
            <a:ext cx="514885" cy="307777"/>
          </a:xfrm>
          <a:prstGeom prst="rect">
            <a:avLst/>
          </a:prstGeom>
          <a:noFill/>
        </p:spPr>
        <p:txBody>
          <a:bodyPr wrap="none" rtlCol="0">
            <a:spAutoFit/>
          </a:bodyPr>
          <a:lstStyle/>
          <a:p>
            <a:r>
              <a:rPr lang="en-US" sz="1400" dirty="0">
                <a:hlinkClick r:id="rId19"/>
              </a:rPr>
              <a:t>Link</a:t>
            </a:r>
            <a:endParaRPr lang="en-US" sz="1400" dirty="0"/>
          </a:p>
        </p:txBody>
      </p:sp>
      <p:sp>
        <p:nvSpPr>
          <p:cNvPr id="37" name="TextBox 36">
            <a:extLst>
              <a:ext uri="{FF2B5EF4-FFF2-40B4-BE49-F238E27FC236}">
                <a16:creationId xmlns:a16="http://schemas.microsoft.com/office/drawing/2014/main" id="{3DBE8FC0-75D4-E16E-9C82-80E3695D449D}"/>
              </a:ext>
            </a:extLst>
          </p:cNvPr>
          <p:cNvSpPr txBox="1"/>
          <p:nvPr/>
        </p:nvSpPr>
        <p:spPr>
          <a:xfrm>
            <a:off x="11219124" y="3323155"/>
            <a:ext cx="514885" cy="307777"/>
          </a:xfrm>
          <a:prstGeom prst="rect">
            <a:avLst/>
          </a:prstGeom>
          <a:noFill/>
        </p:spPr>
        <p:txBody>
          <a:bodyPr wrap="none" rtlCol="0">
            <a:spAutoFit/>
          </a:bodyPr>
          <a:lstStyle/>
          <a:p>
            <a:r>
              <a:rPr lang="en-US" sz="1400" dirty="0">
                <a:hlinkClick r:id="rId20"/>
              </a:rPr>
              <a:t>Link</a:t>
            </a:r>
            <a:endParaRPr lang="en-US" sz="1400" dirty="0"/>
          </a:p>
        </p:txBody>
      </p:sp>
    </p:spTree>
    <p:extLst>
      <p:ext uri="{BB962C8B-B14F-4D97-AF65-F5344CB8AC3E}">
        <p14:creationId xmlns:p14="http://schemas.microsoft.com/office/powerpoint/2010/main" val="990269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BBF95-8EE3-9649-BF2D-6809BBD882AE}"/>
              </a:ext>
            </a:extLst>
          </p:cNvPr>
          <p:cNvSpPr>
            <a:spLocks noGrp="1"/>
          </p:cNvSpPr>
          <p:nvPr>
            <p:ph type="title"/>
          </p:nvPr>
        </p:nvSpPr>
        <p:spPr/>
        <p:txBody>
          <a:bodyPr wrap="square" anchor="ctr">
            <a:normAutofit/>
          </a:bodyPr>
          <a:lstStyle/>
          <a:p>
            <a:r>
              <a:rPr lang="en-US" b="1" dirty="0">
                <a:latin typeface="+mj-lt"/>
              </a:rPr>
              <a:t>Fluid dynamics is everywhere </a:t>
            </a:r>
            <a:r>
              <a:rPr lang="en-US" dirty="0">
                <a:latin typeface="+mj-lt"/>
              </a:rPr>
              <a:t>&amp; its “pretty” turbulent</a:t>
            </a:r>
            <a:endParaRPr lang="en-US" b="1" baseline="30000" dirty="0">
              <a:latin typeface="+mj-lt"/>
            </a:endParaRPr>
          </a:p>
        </p:txBody>
      </p:sp>
      <p:sp>
        <p:nvSpPr>
          <p:cNvPr id="8" name="TextBox 7">
            <a:extLst>
              <a:ext uri="{FF2B5EF4-FFF2-40B4-BE49-F238E27FC236}">
                <a16:creationId xmlns:a16="http://schemas.microsoft.com/office/drawing/2014/main" id="{49051B11-1618-C94A-71E1-FB02D39FA891}"/>
              </a:ext>
            </a:extLst>
          </p:cNvPr>
          <p:cNvSpPr txBox="1"/>
          <p:nvPr/>
        </p:nvSpPr>
        <p:spPr>
          <a:xfrm>
            <a:off x="7169333" y="6377869"/>
            <a:ext cx="5785434" cy="480131"/>
          </a:xfrm>
          <a:prstGeom prst="rect">
            <a:avLst/>
          </a:prstGeom>
          <a:noFill/>
        </p:spPr>
        <p:txBody>
          <a:bodyPr wrap="square" rtlCol="0">
            <a:spAutoFit/>
          </a:bodyPr>
          <a:lstStyle/>
          <a:p>
            <a:pPr>
              <a:lnSpc>
                <a:spcPct val="90000"/>
              </a:lnSpc>
            </a:pPr>
            <a:r>
              <a:rPr lang="en-US" sz="1400" dirty="0">
                <a:latin typeface="+mn-lt"/>
              </a:rPr>
              <a:t>[1] Gopalakrishnan Meena, et al., </a:t>
            </a:r>
            <a:r>
              <a:rPr lang="en-US" sz="1400" i="1" dirty="0">
                <a:latin typeface="+mn-lt"/>
              </a:rPr>
              <a:t>PRE</a:t>
            </a:r>
            <a:r>
              <a:rPr lang="en-US" sz="1400" dirty="0">
                <a:latin typeface="+mn-lt"/>
              </a:rPr>
              <a:t>, 2018</a:t>
            </a:r>
          </a:p>
          <a:p>
            <a:pPr>
              <a:lnSpc>
                <a:spcPct val="90000"/>
              </a:lnSpc>
            </a:pPr>
            <a:r>
              <a:rPr lang="en-US" sz="1400" dirty="0">
                <a:latin typeface="+mn-lt"/>
              </a:rPr>
              <a:t>[2] Gopalakrishnan Meena &amp; Taira, </a:t>
            </a:r>
            <a:r>
              <a:rPr lang="en-US" sz="1400" i="1" dirty="0">
                <a:latin typeface="+mn-lt"/>
              </a:rPr>
              <a:t>J. Fluid Mech.</a:t>
            </a:r>
            <a:r>
              <a:rPr lang="en-US" sz="1400" dirty="0">
                <a:latin typeface="+mn-lt"/>
              </a:rPr>
              <a:t>, 2021</a:t>
            </a:r>
          </a:p>
        </p:txBody>
      </p:sp>
      <p:grpSp>
        <p:nvGrpSpPr>
          <p:cNvPr id="13" name="Group 12">
            <a:extLst>
              <a:ext uri="{FF2B5EF4-FFF2-40B4-BE49-F238E27FC236}">
                <a16:creationId xmlns:a16="http://schemas.microsoft.com/office/drawing/2014/main" id="{AE38AB78-1E94-5CAA-870C-2E56307113AB}"/>
              </a:ext>
            </a:extLst>
          </p:cNvPr>
          <p:cNvGrpSpPr/>
          <p:nvPr/>
        </p:nvGrpSpPr>
        <p:grpSpPr>
          <a:xfrm>
            <a:off x="6882020" y="1050682"/>
            <a:ext cx="4465628" cy="3127248"/>
            <a:chOff x="6218938" y="1292089"/>
            <a:chExt cx="4465628" cy="3129002"/>
          </a:xfrm>
        </p:grpSpPr>
        <p:pic>
          <p:nvPicPr>
            <p:cNvPr id="15" name="Picture 14">
              <a:extLst>
                <a:ext uri="{FF2B5EF4-FFF2-40B4-BE49-F238E27FC236}">
                  <a16:creationId xmlns:a16="http://schemas.microsoft.com/office/drawing/2014/main" id="{2100B58B-914C-A914-ED57-807C648695D5}"/>
                </a:ext>
              </a:extLst>
            </p:cNvPr>
            <p:cNvPicPr>
              <a:picLocks noChangeAspect="1"/>
            </p:cNvPicPr>
            <p:nvPr/>
          </p:nvPicPr>
          <p:blipFill rotWithShape="1">
            <a:blip r:embed="rId3"/>
            <a:srcRect t="47491"/>
            <a:stretch/>
          </p:blipFill>
          <p:spPr>
            <a:xfrm>
              <a:off x="6218938" y="1292089"/>
              <a:ext cx="4465628" cy="3129002"/>
            </a:xfrm>
            <a:prstGeom prst="rect">
              <a:avLst/>
            </a:prstGeom>
          </p:spPr>
        </p:pic>
        <p:sp>
          <p:nvSpPr>
            <p:cNvPr id="16" name="Rectangle 15">
              <a:extLst>
                <a:ext uri="{FF2B5EF4-FFF2-40B4-BE49-F238E27FC236}">
                  <a16:creationId xmlns:a16="http://schemas.microsoft.com/office/drawing/2014/main" id="{9D7F8DCC-943D-0779-C4F6-6B484E94BCA3}"/>
                </a:ext>
              </a:extLst>
            </p:cNvPr>
            <p:cNvSpPr/>
            <p:nvPr/>
          </p:nvSpPr>
          <p:spPr>
            <a:xfrm>
              <a:off x="6390641" y="3427294"/>
              <a:ext cx="1729630" cy="993797"/>
            </a:xfrm>
            <a:prstGeom prst="rect">
              <a:avLst/>
            </a:prstGeom>
            <a:solidFill>
              <a:schemeClr val="bg1"/>
            </a:solidFill>
            <a:ln w="3810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pic>
        <p:nvPicPr>
          <p:cNvPr id="4" name="Picture 3">
            <a:extLst>
              <a:ext uri="{FF2B5EF4-FFF2-40B4-BE49-F238E27FC236}">
                <a16:creationId xmlns:a16="http://schemas.microsoft.com/office/drawing/2014/main" id="{61C47DA0-8E03-AC8A-4AD2-F13E62D064D8}"/>
              </a:ext>
            </a:extLst>
          </p:cNvPr>
          <p:cNvPicPr>
            <a:picLocks noChangeAspect="1"/>
          </p:cNvPicPr>
          <p:nvPr/>
        </p:nvPicPr>
        <p:blipFill>
          <a:blip r:embed="rId4"/>
          <a:stretch>
            <a:fillRect/>
          </a:stretch>
        </p:blipFill>
        <p:spPr>
          <a:xfrm>
            <a:off x="8998897" y="3885127"/>
            <a:ext cx="2348751" cy="2362367"/>
          </a:xfrm>
          <a:prstGeom prst="rect">
            <a:avLst/>
          </a:prstGeom>
        </p:spPr>
      </p:pic>
      <p:sp>
        <p:nvSpPr>
          <p:cNvPr id="6" name="TextBox 5">
            <a:extLst>
              <a:ext uri="{FF2B5EF4-FFF2-40B4-BE49-F238E27FC236}">
                <a16:creationId xmlns:a16="http://schemas.microsoft.com/office/drawing/2014/main" id="{554A2A91-2164-BAF8-8BA7-E068847420F7}"/>
              </a:ext>
            </a:extLst>
          </p:cNvPr>
          <p:cNvSpPr txBox="1"/>
          <p:nvPr/>
        </p:nvSpPr>
        <p:spPr>
          <a:xfrm>
            <a:off x="6541528" y="3666504"/>
            <a:ext cx="2905185" cy="590931"/>
          </a:xfrm>
          <a:prstGeom prst="rect">
            <a:avLst/>
          </a:prstGeom>
          <a:noFill/>
        </p:spPr>
        <p:txBody>
          <a:bodyPr wrap="square" rtlCol="0">
            <a:spAutoFit/>
          </a:bodyPr>
          <a:lstStyle/>
          <a:p>
            <a:pPr algn="ctr">
              <a:lnSpc>
                <a:spcPct val="90000"/>
              </a:lnSpc>
            </a:pPr>
            <a:r>
              <a:rPr lang="en-US" dirty="0">
                <a:latin typeface="+mn-lt"/>
              </a:rPr>
              <a:t>Community structures in 3D isotropic turbulence</a:t>
            </a:r>
            <a:r>
              <a:rPr lang="en-US" baseline="30000" dirty="0">
                <a:latin typeface="+mn-lt"/>
              </a:rPr>
              <a:t>[2]</a:t>
            </a:r>
          </a:p>
        </p:txBody>
      </p:sp>
      <p:pic>
        <p:nvPicPr>
          <p:cNvPr id="17" name="Picture 16">
            <a:extLst>
              <a:ext uri="{FF2B5EF4-FFF2-40B4-BE49-F238E27FC236}">
                <a16:creationId xmlns:a16="http://schemas.microsoft.com/office/drawing/2014/main" id="{2FF18ACE-E55C-3E48-3EEB-E0B4CFAA2BD5}"/>
              </a:ext>
            </a:extLst>
          </p:cNvPr>
          <p:cNvPicPr>
            <a:picLocks noChangeAspect="1"/>
          </p:cNvPicPr>
          <p:nvPr/>
        </p:nvPicPr>
        <p:blipFill>
          <a:blip r:embed="rId5"/>
          <a:srcRect/>
          <a:stretch/>
        </p:blipFill>
        <p:spPr>
          <a:xfrm>
            <a:off x="1386694" y="1050682"/>
            <a:ext cx="3925354" cy="2686772"/>
          </a:xfrm>
          <a:prstGeom prst="rect">
            <a:avLst/>
          </a:prstGeom>
        </p:spPr>
      </p:pic>
      <p:pic>
        <p:nvPicPr>
          <p:cNvPr id="11" name="Picture 10">
            <a:extLst>
              <a:ext uri="{FF2B5EF4-FFF2-40B4-BE49-F238E27FC236}">
                <a16:creationId xmlns:a16="http://schemas.microsoft.com/office/drawing/2014/main" id="{FBDAAA0C-2F91-0315-C2D6-7A30716407DA}"/>
              </a:ext>
            </a:extLst>
          </p:cNvPr>
          <p:cNvPicPr>
            <a:picLocks noChangeAspect="1"/>
          </p:cNvPicPr>
          <p:nvPr/>
        </p:nvPicPr>
        <p:blipFill>
          <a:blip r:embed="rId6"/>
          <a:srcRect b="24012"/>
          <a:stretch/>
        </p:blipFill>
        <p:spPr>
          <a:xfrm>
            <a:off x="1386694" y="4334092"/>
            <a:ext cx="3934883" cy="2041618"/>
          </a:xfrm>
          <a:prstGeom prst="rect">
            <a:avLst/>
          </a:prstGeom>
        </p:spPr>
      </p:pic>
      <p:sp>
        <p:nvSpPr>
          <p:cNvPr id="18" name="TextBox 17">
            <a:extLst>
              <a:ext uri="{FF2B5EF4-FFF2-40B4-BE49-F238E27FC236}">
                <a16:creationId xmlns:a16="http://schemas.microsoft.com/office/drawing/2014/main" id="{4688B71A-3F19-CC26-9193-D82871318774}"/>
              </a:ext>
            </a:extLst>
          </p:cNvPr>
          <p:cNvSpPr txBox="1"/>
          <p:nvPr/>
        </p:nvSpPr>
        <p:spPr>
          <a:xfrm>
            <a:off x="1457195" y="3666504"/>
            <a:ext cx="3415271" cy="590931"/>
          </a:xfrm>
          <a:prstGeom prst="rect">
            <a:avLst/>
          </a:prstGeom>
          <a:noFill/>
        </p:spPr>
        <p:txBody>
          <a:bodyPr wrap="square" rtlCol="0">
            <a:spAutoFit/>
          </a:bodyPr>
          <a:lstStyle/>
          <a:p>
            <a:pPr algn="ctr">
              <a:lnSpc>
                <a:spcPct val="90000"/>
              </a:lnSpc>
            </a:pPr>
            <a:r>
              <a:rPr lang="en-US" dirty="0">
                <a:latin typeface="+mn-lt"/>
              </a:rPr>
              <a:t>Reduce-order modeling of laminar flow over an airfoil</a:t>
            </a:r>
            <a:r>
              <a:rPr lang="en-US" baseline="30000" dirty="0">
                <a:latin typeface="+mn-lt"/>
              </a:rPr>
              <a:t>[1]</a:t>
            </a:r>
          </a:p>
        </p:txBody>
      </p:sp>
    </p:spTree>
    <p:extLst>
      <p:ext uri="{BB962C8B-B14F-4D97-AF65-F5344CB8AC3E}">
        <p14:creationId xmlns:p14="http://schemas.microsoft.com/office/powerpoint/2010/main" val="23385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5AD40-409C-3BD8-F6D4-49590718BF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CFEAA0-930E-34C1-B37B-9186EF4A200C}"/>
              </a:ext>
            </a:extLst>
          </p:cNvPr>
          <p:cNvSpPr>
            <a:spLocks noGrp="1"/>
          </p:cNvSpPr>
          <p:nvPr>
            <p:ph type="title"/>
          </p:nvPr>
        </p:nvSpPr>
        <p:spPr/>
        <p:txBody>
          <a:bodyPr/>
          <a:lstStyle/>
          <a:p>
            <a:r>
              <a:rPr lang="en-US" b="1" dirty="0">
                <a:latin typeface="+mj-lt"/>
              </a:rPr>
              <a:t>Governing equations of fluid flow comprise of linear &amp; nonlinear terms that can be solved numerically</a:t>
            </a:r>
            <a:endParaRPr lang="en-US" dirty="0">
              <a:latin typeface="+mj-lt"/>
            </a:endParaRPr>
          </a:p>
        </p:txBody>
      </p:sp>
      <p:pic>
        <p:nvPicPr>
          <p:cNvPr id="4" name="Picture 3">
            <a:extLst>
              <a:ext uri="{FF2B5EF4-FFF2-40B4-BE49-F238E27FC236}">
                <a16:creationId xmlns:a16="http://schemas.microsoft.com/office/drawing/2014/main" id="{84915A67-5E42-26D9-0489-215C7539A077}"/>
              </a:ext>
            </a:extLst>
          </p:cNvPr>
          <p:cNvPicPr>
            <a:picLocks noChangeAspect="1"/>
          </p:cNvPicPr>
          <p:nvPr/>
        </p:nvPicPr>
        <p:blipFill>
          <a:blip r:embed="rId3"/>
          <a:stretch>
            <a:fillRect/>
          </a:stretch>
        </p:blipFill>
        <p:spPr>
          <a:xfrm>
            <a:off x="6222711" y="2447785"/>
            <a:ext cx="5258339" cy="1419429"/>
          </a:xfrm>
          <a:prstGeom prst="rect">
            <a:avLst/>
          </a:prstGeom>
        </p:spPr>
      </p:pic>
      <p:pic>
        <p:nvPicPr>
          <p:cNvPr id="8" name="Picture 7">
            <a:extLst>
              <a:ext uri="{FF2B5EF4-FFF2-40B4-BE49-F238E27FC236}">
                <a16:creationId xmlns:a16="http://schemas.microsoft.com/office/drawing/2014/main" id="{87627759-ED28-C189-5C22-EF75449D37FF}"/>
              </a:ext>
            </a:extLst>
          </p:cNvPr>
          <p:cNvPicPr>
            <a:picLocks noChangeAspect="1"/>
          </p:cNvPicPr>
          <p:nvPr/>
        </p:nvPicPr>
        <p:blipFill>
          <a:blip r:embed="rId4"/>
          <a:stretch>
            <a:fillRect/>
          </a:stretch>
        </p:blipFill>
        <p:spPr>
          <a:xfrm>
            <a:off x="6462058" y="5357867"/>
            <a:ext cx="2552581" cy="695464"/>
          </a:xfrm>
          <a:prstGeom prst="rect">
            <a:avLst/>
          </a:prstGeom>
        </p:spPr>
      </p:pic>
      <p:pic>
        <p:nvPicPr>
          <p:cNvPr id="12" name="Picture 11">
            <a:extLst>
              <a:ext uri="{FF2B5EF4-FFF2-40B4-BE49-F238E27FC236}">
                <a16:creationId xmlns:a16="http://schemas.microsoft.com/office/drawing/2014/main" id="{5B718F22-1A42-CE9A-59FB-C44594191092}"/>
              </a:ext>
            </a:extLst>
          </p:cNvPr>
          <p:cNvPicPr>
            <a:picLocks noChangeAspect="1"/>
          </p:cNvPicPr>
          <p:nvPr/>
        </p:nvPicPr>
        <p:blipFill>
          <a:blip r:embed="rId5"/>
          <a:stretch>
            <a:fillRect/>
          </a:stretch>
        </p:blipFill>
        <p:spPr>
          <a:xfrm>
            <a:off x="820930" y="1397869"/>
            <a:ext cx="2552581" cy="4938690"/>
          </a:xfrm>
          <a:prstGeom prst="rect">
            <a:avLst/>
          </a:prstGeom>
        </p:spPr>
      </p:pic>
      <p:sp>
        <p:nvSpPr>
          <p:cNvPr id="3" name="TextBox 2">
            <a:extLst>
              <a:ext uri="{FF2B5EF4-FFF2-40B4-BE49-F238E27FC236}">
                <a16:creationId xmlns:a16="http://schemas.microsoft.com/office/drawing/2014/main" id="{6B22FAD6-94AD-B2A1-CC49-33D50CB0E0F6}"/>
              </a:ext>
            </a:extLst>
          </p:cNvPr>
          <p:cNvSpPr txBox="1"/>
          <p:nvPr/>
        </p:nvSpPr>
        <p:spPr>
          <a:xfrm>
            <a:off x="6096000" y="1885278"/>
            <a:ext cx="2579552" cy="341632"/>
          </a:xfrm>
          <a:prstGeom prst="rect">
            <a:avLst/>
          </a:prstGeom>
          <a:noFill/>
        </p:spPr>
        <p:txBody>
          <a:bodyPr wrap="none" rtlCol="0">
            <a:spAutoFit/>
          </a:bodyPr>
          <a:lstStyle/>
          <a:p>
            <a:pPr algn="l">
              <a:lnSpc>
                <a:spcPct val="90000"/>
              </a:lnSpc>
            </a:pPr>
            <a:r>
              <a:rPr lang="en-US" dirty="0">
                <a:latin typeface="+mn-lt"/>
              </a:rPr>
              <a:t>Conservation of mass</a:t>
            </a:r>
          </a:p>
        </p:txBody>
      </p:sp>
      <p:sp>
        <p:nvSpPr>
          <p:cNvPr id="5" name="TextBox 4">
            <a:extLst>
              <a:ext uri="{FF2B5EF4-FFF2-40B4-BE49-F238E27FC236}">
                <a16:creationId xmlns:a16="http://schemas.microsoft.com/office/drawing/2014/main" id="{200205B8-92D1-917B-C273-EBFDFB6E1B79}"/>
              </a:ext>
            </a:extLst>
          </p:cNvPr>
          <p:cNvSpPr txBox="1"/>
          <p:nvPr/>
        </p:nvSpPr>
        <p:spPr>
          <a:xfrm>
            <a:off x="6144767" y="3917273"/>
            <a:ext cx="3337773" cy="341632"/>
          </a:xfrm>
          <a:prstGeom prst="rect">
            <a:avLst/>
          </a:prstGeom>
          <a:noFill/>
        </p:spPr>
        <p:txBody>
          <a:bodyPr wrap="none" rtlCol="0">
            <a:spAutoFit/>
          </a:bodyPr>
          <a:lstStyle/>
          <a:p>
            <a:pPr algn="l">
              <a:lnSpc>
                <a:spcPct val="90000"/>
              </a:lnSpc>
            </a:pPr>
            <a:r>
              <a:rPr lang="en-US" dirty="0">
                <a:latin typeface="+mn-lt"/>
              </a:rPr>
              <a:t>Conservation of momentum</a:t>
            </a:r>
          </a:p>
        </p:txBody>
      </p:sp>
      <p:sp>
        <p:nvSpPr>
          <p:cNvPr id="6" name="TextBox 5">
            <a:extLst>
              <a:ext uri="{FF2B5EF4-FFF2-40B4-BE49-F238E27FC236}">
                <a16:creationId xmlns:a16="http://schemas.microsoft.com/office/drawing/2014/main" id="{ED794C55-9A00-4ACE-8207-28466EF66732}"/>
              </a:ext>
            </a:extLst>
          </p:cNvPr>
          <p:cNvSpPr txBox="1"/>
          <p:nvPr/>
        </p:nvSpPr>
        <p:spPr>
          <a:xfrm>
            <a:off x="6144767" y="4856541"/>
            <a:ext cx="3036409" cy="341632"/>
          </a:xfrm>
          <a:prstGeom prst="rect">
            <a:avLst/>
          </a:prstGeom>
          <a:noFill/>
        </p:spPr>
        <p:txBody>
          <a:bodyPr wrap="none" rtlCol="0">
            <a:spAutoFit/>
          </a:bodyPr>
          <a:lstStyle/>
          <a:p>
            <a:pPr algn="l">
              <a:lnSpc>
                <a:spcPct val="90000"/>
              </a:lnSpc>
            </a:pPr>
            <a:r>
              <a:rPr lang="en-US" dirty="0">
                <a:latin typeface="+mn-lt"/>
              </a:rPr>
              <a:t>Pressure Poisson equation</a:t>
            </a:r>
          </a:p>
        </p:txBody>
      </p:sp>
      <p:sp>
        <p:nvSpPr>
          <p:cNvPr id="7" name="TextBox 6">
            <a:extLst>
              <a:ext uri="{FF2B5EF4-FFF2-40B4-BE49-F238E27FC236}">
                <a16:creationId xmlns:a16="http://schemas.microsoft.com/office/drawing/2014/main" id="{31411486-9257-94D5-D377-5CFDB5F01884}"/>
              </a:ext>
            </a:extLst>
          </p:cNvPr>
          <p:cNvSpPr txBox="1"/>
          <p:nvPr/>
        </p:nvSpPr>
        <p:spPr>
          <a:xfrm>
            <a:off x="3357994" y="2778934"/>
            <a:ext cx="3104064" cy="757130"/>
          </a:xfrm>
          <a:prstGeom prst="rect">
            <a:avLst/>
          </a:prstGeom>
          <a:noFill/>
        </p:spPr>
        <p:txBody>
          <a:bodyPr wrap="square" rtlCol="0">
            <a:spAutoFit/>
          </a:bodyPr>
          <a:lstStyle/>
          <a:p>
            <a:pPr algn="ctr">
              <a:lnSpc>
                <a:spcPct val="90000"/>
              </a:lnSpc>
            </a:pPr>
            <a:r>
              <a:rPr lang="en-US" sz="2400" dirty="0">
                <a:latin typeface="+mn-lt"/>
              </a:rPr>
              <a:t>The Navier—Stokes Equations</a:t>
            </a:r>
          </a:p>
        </p:txBody>
      </p:sp>
    </p:spTree>
    <p:extLst>
      <p:ext uri="{BB962C8B-B14F-4D97-AF65-F5344CB8AC3E}">
        <p14:creationId xmlns:p14="http://schemas.microsoft.com/office/powerpoint/2010/main" val="224370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430B7-769C-29B2-420D-6E84A1C8798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FEE8E08-7EDC-8385-F998-1CF6BCA9BF55}"/>
                  </a:ext>
                </a:extLst>
              </p:cNvPr>
              <p:cNvSpPr>
                <a:spLocks noGrp="1"/>
              </p:cNvSpPr>
              <p:nvPr>
                <p:ph type="title"/>
              </p:nvPr>
            </p:nvSpPr>
            <p:spPr/>
            <p:txBody>
              <a:bodyPr/>
              <a:lstStyle/>
              <a:p>
                <a:r>
                  <a:rPr lang="en-US" b="1" dirty="0">
                    <a:solidFill>
                      <a:schemeClr val="tx1"/>
                    </a:solidFill>
                    <a:latin typeface="+mj-lt"/>
                  </a:rPr>
                  <a:t>Governing equations </a:t>
                </a:r>
                <a:r>
                  <a:rPr lang="en-US" dirty="0">
                    <a:solidFill>
                      <a:schemeClr val="tx1"/>
                    </a:solidFill>
                    <a:latin typeface="+mj-lt"/>
                  </a:rPr>
                  <a:t>are discretized to create a set of algebraic equations &amp; assembled into </a:t>
                </a:r>
                <a14:m>
                  <m:oMath xmlns:m="http://schemas.openxmlformats.org/officeDocument/2006/math">
                    <m:r>
                      <a:rPr lang="en-US" b="1" i="1" smtClean="0">
                        <a:solidFill>
                          <a:schemeClr val="tx1"/>
                        </a:solidFill>
                        <a:latin typeface="Cambria Math" panose="02040503050406030204" pitchFamily="18" charset="0"/>
                      </a:rPr>
                      <m:t>𝑨𝒙</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𝒃</m:t>
                    </m:r>
                  </m:oMath>
                </a14:m>
                <a:endParaRPr lang="en-US" dirty="0">
                  <a:solidFill>
                    <a:schemeClr val="tx1"/>
                  </a:solidFill>
                  <a:latin typeface="+mj-lt"/>
                </a:endParaRPr>
              </a:p>
            </p:txBody>
          </p:sp>
        </mc:Choice>
        <mc:Fallback xmlns="">
          <p:sp>
            <p:nvSpPr>
              <p:cNvPr id="2" name="Title 1">
                <a:extLst>
                  <a:ext uri="{FF2B5EF4-FFF2-40B4-BE49-F238E27FC236}">
                    <a16:creationId xmlns:a16="http://schemas.microsoft.com/office/drawing/2014/main" id="{CFEE8E08-7EDC-8385-F998-1CF6BCA9BF55}"/>
                  </a:ext>
                </a:extLst>
              </p:cNvPr>
              <p:cNvSpPr>
                <a:spLocks noGrp="1" noRot="1" noChangeAspect="1" noMove="1" noResize="1" noEditPoints="1" noAdjustHandles="1" noChangeArrowheads="1" noChangeShapeType="1" noTextEdit="1"/>
              </p:cNvSpPr>
              <p:nvPr>
                <p:ph type="title"/>
              </p:nvPr>
            </p:nvSpPr>
            <p:spPr>
              <a:blipFill>
                <a:blip r:embed="rId3"/>
                <a:stretch>
                  <a:fillRect l="-2097" t="-18310" b="-267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93FE9ED-7D87-4130-749F-DF9AA943332F}"/>
              </a:ext>
            </a:extLst>
          </p:cNvPr>
          <p:cNvPicPr>
            <a:picLocks noChangeAspect="1"/>
          </p:cNvPicPr>
          <p:nvPr/>
        </p:nvPicPr>
        <p:blipFill>
          <a:blip r:embed="rId4"/>
          <a:stretch>
            <a:fillRect/>
          </a:stretch>
        </p:blipFill>
        <p:spPr>
          <a:xfrm>
            <a:off x="441403" y="2009571"/>
            <a:ext cx="5258339" cy="1419429"/>
          </a:xfrm>
          <a:prstGeom prst="rect">
            <a:avLst/>
          </a:prstGeom>
        </p:spPr>
      </p:pic>
      <p:pic>
        <p:nvPicPr>
          <p:cNvPr id="8" name="Picture 7">
            <a:extLst>
              <a:ext uri="{FF2B5EF4-FFF2-40B4-BE49-F238E27FC236}">
                <a16:creationId xmlns:a16="http://schemas.microsoft.com/office/drawing/2014/main" id="{D74C1F9A-2DE6-868A-94CB-7E4C75C952D8}"/>
              </a:ext>
            </a:extLst>
          </p:cNvPr>
          <p:cNvPicPr>
            <a:picLocks noChangeAspect="1"/>
          </p:cNvPicPr>
          <p:nvPr/>
        </p:nvPicPr>
        <p:blipFill>
          <a:blip r:embed="rId5"/>
          <a:stretch>
            <a:fillRect/>
          </a:stretch>
        </p:blipFill>
        <p:spPr>
          <a:xfrm>
            <a:off x="605195" y="3610474"/>
            <a:ext cx="2552581" cy="695464"/>
          </a:xfrm>
          <a:prstGeom prst="rect">
            <a:avLst/>
          </a:prstGeom>
        </p:spPr>
      </p:pic>
      <p:pic>
        <p:nvPicPr>
          <p:cNvPr id="7" name="Picture 6">
            <a:extLst>
              <a:ext uri="{FF2B5EF4-FFF2-40B4-BE49-F238E27FC236}">
                <a16:creationId xmlns:a16="http://schemas.microsoft.com/office/drawing/2014/main" id="{412927CA-693D-72F7-D500-C077F400B57E}"/>
              </a:ext>
            </a:extLst>
          </p:cNvPr>
          <p:cNvPicPr>
            <a:picLocks noChangeAspect="1"/>
          </p:cNvPicPr>
          <p:nvPr/>
        </p:nvPicPr>
        <p:blipFill>
          <a:blip r:embed="rId6"/>
          <a:srcRect/>
          <a:stretch/>
        </p:blipFill>
        <p:spPr>
          <a:xfrm>
            <a:off x="7037017" y="1251522"/>
            <a:ext cx="3925354" cy="2686772"/>
          </a:xfrm>
          <a:prstGeom prst="rect">
            <a:avLst/>
          </a:prstGeom>
        </p:spPr>
      </p:pic>
      <p:grpSp>
        <p:nvGrpSpPr>
          <p:cNvPr id="93" name="Group 92">
            <a:extLst>
              <a:ext uri="{FF2B5EF4-FFF2-40B4-BE49-F238E27FC236}">
                <a16:creationId xmlns:a16="http://schemas.microsoft.com/office/drawing/2014/main" id="{E7B48B5C-B6A5-A5E8-A3AA-9E037780059C}"/>
              </a:ext>
            </a:extLst>
          </p:cNvPr>
          <p:cNvGrpSpPr/>
          <p:nvPr/>
        </p:nvGrpSpPr>
        <p:grpSpPr>
          <a:xfrm>
            <a:off x="8149845" y="2166550"/>
            <a:ext cx="2187285" cy="1494821"/>
            <a:chOff x="8149845" y="2166550"/>
            <a:chExt cx="2187285" cy="1494821"/>
          </a:xfrm>
        </p:grpSpPr>
        <p:grpSp>
          <p:nvGrpSpPr>
            <p:cNvPr id="38" name="Group 37">
              <a:extLst>
                <a:ext uri="{FF2B5EF4-FFF2-40B4-BE49-F238E27FC236}">
                  <a16:creationId xmlns:a16="http://schemas.microsoft.com/office/drawing/2014/main" id="{2D18DCB9-3E93-9E03-D93B-6D17573151E8}"/>
                </a:ext>
              </a:extLst>
            </p:cNvPr>
            <p:cNvGrpSpPr/>
            <p:nvPr/>
          </p:nvGrpSpPr>
          <p:grpSpPr>
            <a:xfrm>
              <a:off x="8162044" y="2166550"/>
              <a:ext cx="2148469" cy="1483325"/>
              <a:chOff x="5486400" y="4276386"/>
              <a:chExt cx="2148469" cy="1483325"/>
            </a:xfrm>
          </p:grpSpPr>
          <p:cxnSp>
            <p:nvCxnSpPr>
              <p:cNvPr id="13" name="Straight Connector 12">
                <a:extLst>
                  <a:ext uri="{FF2B5EF4-FFF2-40B4-BE49-F238E27FC236}">
                    <a16:creationId xmlns:a16="http://schemas.microsoft.com/office/drawing/2014/main" id="{68C75D3D-5083-85CB-CE4C-5ACC96BCC3E1}"/>
                  </a:ext>
                </a:extLst>
              </p:cNvPr>
              <p:cNvCxnSpPr>
                <a:cxnSpLocks/>
              </p:cNvCxnSpPr>
              <p:nvPr/>
            </p:nvCxnSpPr>
            <p:spPr>
              <a:xfrm>
                <a:off x="5486400" y="4282068"/>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D91181-4F77-3EE9-67B0-6214819FBAD9}"/>
                  </a:ext>
                </a:extLst>
              </p:cNvPr>
              <p:cNvCxnSpPr>
                <a:cxnSpLocks/>
              </p:cNvCxnSpPr>
              <p:nvPr/>
            </p:nvCxnSpPr>
            <p:spPr>
              <a:xfrm>
                <a:off x="5794917" y="4282068"/>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8D736D-70E3-2A70-C896-C03800655DB8}"/>
                  </a:ext>
                </a:extLst>
              </p:cNvPr>
              <p:cNvCxnSpPr>
                <a:cxnSpLocks/>
              </p:cNvCxnSpPr>
              <p:nvPr/>
            </p:nvCxnSpPr>
            <p:spPr>
              <a:xfrm>
                <a:off x="6096000" y="4282068"/>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480C57F-7FA5-1533-198D-847C091C6ABA}"/>
                  </a:ext>
                </a:extLst>
              </p:cNvPr>
              <p:cNvCxnSpPr>
                <a:cxnSpLocks/>
              </p:cNvCxnSpPr>
              <p:nvPr/>
            </p:nvCxnSpPr>
            <p:spPr>
              <a:xfrm>
                <a:off x="6397084" y="4287750"/>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E5A9FB-32D9-5264-C4AA-1385D3D68F56}"/>
                  </a:ext>
                </a:extLst>
              </p:cNvPr>
              <p:cNvCxnSpPr>
                <a:cxnSpLocks/>
              </p:cNvCxnSpPr>
              <p:nvPr/>
            </p:nvCxnSpPr>
            <p:spPr>
              <a:xfrm>
                <a:off x="6724185" y="4276386"/>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A7E6ED8-CBB5-5FC5-891B-74FE44BA5492}"/>
                  </a:ext>
                </a:extLst>
              </p:cNvPr>
              <p:cNvCxnSpPr>
                <a:cxnSpLocks/>
              </p:cNvCxnSpPr>
              <p:nvPr/>
            </p:nvCxnSpPr>
            <p:spPr>
              <a:xfrm>
                <a:off x="7032702" y="4276386"/>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02C5A35-9B4E-1589-D7BD-5AF71A61DCD1}"/>
                  </a:ext>
                </a:extLst>
              </p:cNvPr>
              <p:cNvCxnSpPr>
                <a:cxnSpLocks/>
              </p:cNvCxnSpPr>
              <p:nvPr/>
            </p:nvCxnSpPr>
            <p:spPr>
              <a:xfrm>
                <a:off x="7333785" y="4276386"/>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8D501F-CF6A-83A0-7BB3-6100FB659AFA}"/>
                  </a:ext>
                </a:extLst>
              </p:cNvPr>
              <p:cNvCxnSpPr>
                <a:cxnSpLocks/>
              </p:cNvCxnSpPr>
              <p:nvPr/>
            </p:nvCxnSpPr>
            <p:spPr>
              <a:xfrm>
                <a:off x="7634869" y="4282068"/>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9436F6F-D6DA-30AC-FE27-1D714B1F6911}"/>
                  </a:ext>
                </a:extLst>
              </p:cNvPr>
              <p:cNvCxnSpPr>
                <a:cxnSpLocks/>
              </p:cNvCxnSpPr>
              <p:nvPr/>
            </p:nvCxnSpPr>
            <p:spPr>
              <a:xfrm>
                <a:off x="5486400" y="5748347"/>
                <a:ext cx="214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F86456-7693-AF62-E880-E2CD4A80D1D6}"/>
                  </a:ext>
                </a:extLst>
              </p:cNvPr>
              <p:cNvCxnSpPr>
                <a:cxnSpLocks/>
              </p:cNvCxnSpPr>
              <p:nvPr/>
            </p:nvCxnSpPr>
            <p:spPr>
              <a:xfrm>
                <a:off x="5486400" y="5405447"/>
                <a:ext cx="214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67370D5-A0B7-FE04-6A3C-20653B15BEC8}"/>
                  </a:ext>
                </a:extLst>
              </p:cNvPr>
              <p:cNvCxnSpPr>
                <a:cxnSpLocks/>
              </p:cNvCxnSpPr>
              <p:nvPr/>
            </p:nvCxnSpPr>
            <p:spPr>
              <a:xfrm>
                <a:off x="5486400" y="5054927"/>
                <a:ext cx="214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19381E7-9350-3FD5-71CD-A5809043C1F2}"/>
                  </a:ext>
                </a:extLst>
              </p:cNvPr>
              <p:cNvCxnSpPr>
                <a:cxnSpLocks/>
              </p:cNvCxnSpPr>
              <p:nvPr/>
            </p:nvCxnSpPr>
            <p:spPr>
              <a:xfrm>
                <a:off x="5486400" y="4643447"/>
                <a:ext cx="214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35542-3F92-DA67-EC46-B6F086136C19}"/>
                  </a:ext>
                </a:extLst>
              </p:cNvPr>
              <p:cNvCxnSpPr>
                <a:cxnSpLocks/>
              </p:cNvCxnSpPr>
              <p:nvPr/>
            </p:nvCxnSpPr>
            <p:spPr>
              <a:xfrm>
                <a:off x="5486400" y="4292927"/>
                <a:ext cx="21484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Oval 38">
              <a:extLst>
                <a:ext uri="{FF2B5EF4-FFF2-40B4-BE49-F238E27FC236}">
                  <a16:creationId xmlns:a16="http://schemas.microsoft.com/office/drawing/2014/main" id="{D74C65A1-CD94-6BDE-C6AF-C85E6D0B5F11}"/>
                </a:ext>
              </a:extLst>
            </p:cNvPr>
            <p:cNvSpPr/>
            <p:nvPr/>
          </p:nvSpPr>
          <p:spPr>
            <a:xfrm>
              <a:off x="8149845" y="21702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FD877F3-B871-C9E2-8621-BEAF980FC9DC}"/>
                </a:ext>
              </a:extLst>
            </p:cNvPr>
            <p:cNvSpPr/>
            <p:nvPr/>
          </p:nvSpPr>
          <p:spPr>
            <a:xfrm>
              <a:off x="8447371" y="217547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CCF6437-FFE6-BDB7-D951-300CA184F3FA}"/>
                </a:ext>
              </a:extLst>
            </p:cNvPr>
            <p:cNvSpPr/>
            <p:nvPr/>
          </p:nvSpPr>
          <p:spPr>
            <a:xfrm>
              <a:off x="8751825" y="21702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6F3D76D-CE0E-85C4-93E5-6FC4F2D7E3F7}"/>
                </a:ext>
              </a:extLst>
            </p:cNvPr>
            <p:cNvSpPr/>
            <p:nvPr/>
          </p:nvSpPr>
          <p:spPr>
            <a:xfrm>
              <a:off x="9049351" y="217547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9736B70-7E8A-F38D-FE9E-5783F1A7D26E}"/>
                </a:ext>
              </a:extLst>
            </p:cNvPr>
            <p:cNvSpPr/>
            <p:nvPr/>
          </p:nvSpPr>
          <p:spPr>
            <a:xfrm>
              <a:off x="9391905" y="21702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3ED5233-0059-E6DE-44B3-24D6BC5EB423}"/>
                </a:ext>
              </a:extLst>
            </p:cNvPr>
            <p:cNvSpPr/>
            <p:nvPr/>
          </p:nvSpPr>
          <p:spPr>
            <a:xfrm>
              <a:off x="9689431" y="217547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4E78F2B-52A8-0B54-29CA-721FFE06485C}"/>
                </a:ext>
              </a:extLst>
            </p:cNvPr>
            <p:cNvSpPr/>
            <p:nvPr/>
          </p:nvSpPr>
          <p:spPr>
            <a:xfrm>
              <a:off x="9993885" y="21702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8BAC853-B3DD-F14F-83BE-11A175756464}"/>
                </a:ext>
              </a:extLst>
            </p:cNvPr>
            <p:cNvSpPr/>
            <p:nvPr/>
          </p:nvSpPr>
          <p:spPr>
            <a:xfrm>
              <a:off x="10291411" y="217547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C2DDCD6-BF3B-BC23-5F5D-8BB24D947390}"/>
                </a:ext>
              </a:extLst>
            </p:cNvPr>
            <p:cNvSpPr/>
            <p:nvPr/>
          </p:nvSpPr>
          <p:spPr>
            <a:xfrm>
              <a:off x="8149845" y="25055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65CB739-0B58-99A1-28A6-CC43095DA5B6}"/>
                </a:ext>
              </a:extLst>
            </p:cNvPr>
            <p:cNvSpPr/>
            <p:nvPr/>
          </p:nvSpPr>
          <p:spPr>
            <a:xfrm>
              <a:off x="8447371" y="25107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2DB05E-8201-750F-6BC7-DAF30B70905E}"/>
                </a:ext>
              </a:extLst>
            </p:cNvPr>
            <p:cNvSpPr/>
            <p:nvPr/>
          </p:nvSpPr>
          <p:spPr>
            <a:xfrm>
              <a:off x="8751825" y="25055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D32E06D-8C1B-E19C-4F51-B2E7905B3091}"/>
                </a:ext>
              </a:extLst>
            </p:cNvPr>
            <p:cNvSpPr/>
            <p:nvPr/>
          </p:nvSpPr>
          <p:spPr>
            <a:xfrm>
              <a:off x="9049351" y="25107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79B7B4D-2903-A9CC-2397-1D109FB29E6C}"/>
                </a:ext>
              </a:extLst>
            </p:cNvPr>
            <p:cNvSpPr/>
            <p:nvPr/>
          </p:nvSpPr>
          <p:spPr>
            <a:xfrm>
              <a:off x="9391905" y="25055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348A81B-C66F-37F6-E7A4-62CE690DEE9C}"/>
                </a:ext>
              </a:extLst>
            </p:cNvPr>
            <p:cNvSpPr/>
            <p:nvPr/>
          </p:nvSpPr>
          <p:spPr>
            <a:xfrm>
              <a:off x="9689431" y="25107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276B5EA-51AC-941A-DDCF-B2661A455F15}"/>
                </a:ext>
              </a:extLst>
            </p:cNvPr>
            <p:cNvSpPr/>
            <p:nvPr/>
          </p:nvSpPr>
          <p:spPr>
            <a:xfrm>
              <a:off x="9993885" y="25055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235918-5B14-262E-F311-E9DD11C53D54}"/>
                </a:ext>
              </a:extLst>
            </p:cNvPr>
            <p:cNvSpPr/>
            <p:nvPr/>
          </p:nvSpPr>
          <p:spPr>
            <a:xfrm>
              <a:off x="10291411" y="25107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0BC984B-70E7-E024-43BD-38030B63D9DE}"/>
                </a:ext>
              </a:extLst>
            </p:cNvPr>
            <p:cNvSpPr/>
            <p:nvPr/>
          </p:nvSpPr>
          <p:spPr>
            <a:xfrm>
              <a:off x="8149845" y="290943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768EBAE-1C66-0ED3-AD9B-31ED4D398857}"/>
                </a:ext>
              </a:extLst>
            </p:cNvPr>
            <p:cNvSpPr/>
            <p:nvPr/>
          </p:nvSpPr>
          <p:spPr>
            <a:xfrm>
              <a:off x="8447371" y="291461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D335B28-4D64-EFFC-6F6D-2F529B9BBE4D}"/>
                </a:ext>
              </a:extLst>
            </p:cNvPr>
            <p:cNvSpPr/>
            <p:nvPr/>
          </p:nvSpPr>
          <p:spPr>
            <a:xfrm>
              <a:off x="8751825" y="290943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38804E6-4164-1A9E-92A9-67FEDD96F5A3}"/>
                </a:ext>
              </a:extLst>
            </p:cNvPr>
            <p:cNvSpPr/>
            <p:nvPr/>
          </p:nvSpPr>
          <p:spPr>
            <a:xfrm>
              <a:off x="9049351" y="291461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6ABFBE6-6CA1-875C-1E36-7CC473AA7DFD}"/>
                </a:ext>
              </a:extLst>
            </p:cNvPr>
            <p:cNvSpPr/>
            <p:nvPr/>
          </p:nvSpPr>
          <p:spPr>
            <a:xfrm>
              <a:off x="9391905" y="290943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DDD4B3A-82F4-77F1-2B0D-F0C48EA90F9F}"/>
                </a:ext>
              </a:extLst>
            </p:cNvPr>
            <p:cNvSpPr/>
            <p:nvPr/>
          </p:nvSpPr>
          <p:spPr>
            <a:xfrm>
              <a:off x="9689431" y="291461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1702F22-215A-E84B-3BC9-B7E775D3B6E1}"/>
                </a:ext>
              </a:extLst>
            </p:cNvPr>
            <p:cNvSpPr/>
            <p:nvPr/>
          </p:nvSpPr>
          <p:spPr>
            <a:xfrm>
              <a:off x="9993885" y="290943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7FDC786-D2A6-66F2-C639-AC8C7F880714}"/>
                </a:ext>
              </a:extLst>
            </p:cNvPr>
            <p:cNvSpPr/>
            <p:nvPr/>
          </p:nvSpPr>
          <p:spPr>
            <a:xfrm>
              <a:off x="10291411" y="291461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A208C72-ABD0-8D1B-3DEE-B073811BDA11}"/>
                </a:ext>
              </a:extLst>
            </p:cNvPr>
            <p:cNvSpPr/>
            <p:nvPr/>
          </p:nvSpPr>
          <p:spPr>
            <a:xfrm>
              <a:off x="8149845" y="325995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9D9BB60-52A7-1568-AE42-BBCF66ED41EC}"/>
                </a:ext>
              </a:extLst>
            </p:cNvPr>
            <p:cNvSpPr/>
            <p:nvPr/>
          </p:nvSpPr>
          <p:spPr>
            <a:xfrm>
              <a:off x="8447371" y="326513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AEEEC1C-EB21-EA7A-3254-421016179A62}"/>
                </a:ext>
              </a:extLst>
            </p:cNvPr>
            <p:cNvSpPr/>
            <p:nvPr/>
          </p:nvSpPr>
          <p:spPr>
            <a:xfrm>
              <a:off x="8751825" y="325995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6141D38-B5A6-3E1C-C65A-F233136AC379}"/>
                </a:ext>
              </a:extLst>
            </p:cNvPr>
            <p:cNvSpPr/>
            <p:nvPr/>
          </p:nvSpPr>
          <p:spPr>
            <a:xfrm>
              <a:off x="9049351" y="326513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7E6A3AF-249C-648F-B077-BF484A33F5F0}"/>
                </a:ext>
              </a:extLst>
            </p:cNvPr>
            <p:cNvSpPr/>
            <p:nvPr/>
          </p:nvSpPr>
          <p:spPr>
            <a:xfrm>
              <a:off x="9391905" y="325995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CCE6E52-1523-A7F2-89BD-7EF0D86077F7}"/>
                </a:ext>
              </a:extLst>
            </p:cNvPr>
            <p:cNvSpPr/>
            <p:nvPr/>
          </p:nvSpPr>
          <p:spPr>
            <a:xfrm>
              <a:off x="9689431" y="326513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E119527-5987-2F3D-6C7B-9893113EE5DC}"/>
                </a:ext>
              </a:extLst>
            </p:cNvPr>
            <p:cNvSpPr/>
            <p:nvPr/>
          </p:nvSpPr>
          <p:spPr>
            <a:xfrm>
              <a:off x="9993885" y="325995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EF2ACFE-8ABD-A874-AB4D-2D5F7CC37520}"/>
                </a:ext>
              </a:extLst>
            </p:cNvPr>
            <p:cNvSpPr/>
            <p:nvPr/>
          </p:nvSpPr>
          <p:spPr>
            <a:xfrm>
              <a:off x="10291411" y="326513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3AFA629-AAFC-AF63-FF57-CECF87461614}"/>
                </a:ext>
              </a:extLst>
            </p:cNvPr>
            <p:cNvSpPr/>
            <p:nvPr/>
          </p:nvSpPr>
          <p:spPr>
            <a:xfrm>
              <a:off x="8149845" y="36104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00AC00F-03EE-29A7-F83F-7714FA1CBDD1}"/>
                </a:ext>
              </a:extLst>
            </p:cNvPr>
            <p:cNvSpPr/>
            <p:nvPr/>
          </p:nvSpPr>
          <p:spPr>
            <a:xfrm>
              <a:off x="8447371" y="36156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53CAED7-F8A1-DD4A-1A54-1FAE006EF4D0}"/>
                </a:ext>
              </a:extLst>
            </p:cNvPr>
            <p:cNvSpPr/>
            <p:nvPr/>
          </p:nvSpPr>
          <p:spPr>
            <a:xfrm>
              <a:off x="8751825" y="36104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994338D-BDE1-A625-28D6-C1B87B97C381}"/>
                </a:ext>
              </a:extLst>
            </p:cNvPr>
            <p:cNvSpPr/>
            <p:nvPr/>
          </p:nvSpPr>
          <p:spPr>
            <a:xfrm>
              <a:off x="9049351" y="36156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B90160D-514B-5B02-A737-1CABBB672D4D}"/>
                </a:ext>
              </a:extLst>
            </p:cNvPr>
            <p:cNvSpPr/>
            <p:nvPr/>
          </p:nvSpPr>
          <p:spPr>
            <a:xfrm>
              <a:off x="9391905" y="36104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0184466-A12C-B181-7F6E-CCF8585C8B0B}"/>
                </a:ext>
              </a:extLst>
            </p:cNvPr>
            <p:cNvSpPr/>
            <p:nvPr/>
          </p:nvSpPr>
          <p:spPr>
            <a:xfrm>
              <a:off x="9689431" y="36156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C8C86D8-9519-2730-5EED-2EA7DD0162AC}"/>
                </a:ext>
              </a:extLst>
            </p:cNvPr>
            <p:cNvSpPr/>
            <p:nvPr/>
          </p:nvSpPr>
          <p:spPr>
            <a:xfrm>
              <a:off x="9993885" y="36104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FC3FB57-BD42-FEEE-87E2-D57EC8C69A28}"/>
                </a:ext>
              </a:extLst>
            </p:cNvPr>
            <p:cNvSpPr/>
            <p:nvPr/>
          </p:nvSpPr>
          <p:spPr>
            <a:xfrm>
              <a:off x="10291411" y="36156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a:extLst>
              <a:ext uri="{FF2B5EF4-FFF2-40B4-BE49-F238E27FC236}">
                <a16:creationId xmlns:a16="http://schemas.microsoft.com/office/drawing/2014/main" id="{DD7BDB6B-D723-AAB9-9A45-7810D871E9A5}"/>
              </a:ext>
            </a:extLst>
          </p:cNvPr>
          <p:cNvSpPr>
            <a:spLocks noChangeAspect="1"/>
          </p:cNvSpPr>
          <p:nvPr/>
        </p:nvSpPr>
        <p:spPr>
          <a:xfrm>
            <a:off x="7516195" y="4462440"/>
            <a:ext cx="1862351" cy="1862351"/>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15A591D1-A71F-E3F1-0666-8B3D3C66A9A7}"/>
              </a:ext>
            </a:extLst>
          </p:cNvPr>
          <p:cNvSpPr>
            <a:spLocks/>
          </p:cNvSpPr>
          <p:nvPr/>
        </p:nvSpPr>
        <p:spPr>
          <a:xfrm>
            <a:off x="9896184" y="4462439"/>
            <a:ext cx="59966" cy="1862351"/>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09D6884D-5161-FC5A-C109-9254983C4FD5}"/>
              </a:ext>
            </a:extLst>
          </p:cNvPr>
          <p:cNvSpPr>
            <a:spLocks/>
          </p:cNvSpPr>
          <p:nvPr/>
        </p:nvSpPr>
        <p:spPr>
          <a:xfrm>
            <a:off x="11039184" y="4462440"/>
            <a:ext cx="59966" cy="1862351"/>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577C1A4-0C8B-BBA0-DEE6-5FB7F7F098D3}"/>
                  </a:ext>
                </a:extLst>
              </p:cNvPr>
              <p:cNvSpPr txBox="1"/>
              <p:nvPr/>
            </p:nvSpPr>
            <p:spPr>
              <a:xfrm>
                <a:off x="9490223" y="5208948"/>
                <a:ext cx="407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97" name="TextBox 96">
                <a:extLst>
                  <a:ext uri="{FF2B5EF4-FFF2-40B4-BE49-F238E27FC236}">
                    <a16:creationId xmlns:a16="http://schemas.microsoft.com/office/drawing/2014/main" id="{A577C1A4-0C8B-BBA0-DEE6-5FB7F7F098D3}"/>
                  </a:ext>
                </a:extLst>
              </p:cNvPr>
              <p:cNvSpPr txBox="1">
                <a:spLocks noRot="1" noChangeAspect="1" noMove="1" noResize="1" noEditPoints="1" noAdjustHandles="1" noChangeArrowheads="1" noChangeShapeType="1" noTextEdit="1"/>
              </p:cNvSpPr>
              <p:nvPr/>
            </p:nvSpPr>
            <p:spPr>
              <a:xfrm>
                <a:off x="9490223" y="5208948"/>
                <a:ext cx="4074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047741D3-C692-4310-C835-5FC3941EFDD4}"/>
                  </a:ext>
                </a:extLst>
              </p:cNvPr>
              <p:cNvSpPr txBox="1"/>
              <p:nvPr/>
            </p:nvSpPr>
            <p:spPr>
              <a:xfrm>
                <a:off x="10348427" y="5208948"/>
                <a:ext cx="415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98" name="TextBox 97">
                <a:extLst>
                  <a:ext uri="{FF2B5EF4-FFF2-40B4-BE49-F238E27FC236}">
                    <a16:creationId xmlns:a16="http://schemas.microsoft.com/office/drawing/2014/main" id="{047741D3-C692-4310-C835-5FC3941EFDD4}"/>
                  </a:ext>
                </a:extLst>
              </p:cNvPr>
              <p:cNvSpPr txBox="1">
                <a:spLocks noRot="1" noChangeAspect="1" noMove="1" noResize="1" noEditPoints="1" noAdjustHandles="1" noChangeArrowheads="1" noChangeShapeType="1" noTextEdit="1"/>
              </p:cNvSpPr>
              <p:nvPr/>
            </p:nvSpPr>
            <p:spPr>
              <a:xfrm>
                <a:off x="10348427" y="5208948"/>
                <a:ext cx="41549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2BB10F5D-2554-8B53-8267-EE17B85615D9}"/>
                  </a:ext>
                </a:extLst>
              </p:cNvPr>
              <p:cNvSpPr txBox="1"/>
              <p:nvPr/>
            </p:nvSpPr>
            <p:spPr>
              <a:xfrm>
                <a:off x="8298130" y="6352322"/>
                <a:ext cx="39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99" name="TextBox 98">
                <a:extLst>
                  <a:ext uri="{FF2B5EF4-FFF2-40B4-BE49-F238E27FC236}">
                    <a16:creationId xmlns:a16="http://schemas.microsoft.com/office/drawing/2014/main" id="{2BB10F5D-2554-8B53-8267-EE17B85615D9}"/>
                  </a:ext>
                </a:extLst>
              </p:cNvPr>
              <p:cNvSpPr txBox="1">
                <a:spLocks noRot="1" noChangeAspect="1" noMove="1" noResize="1" noEditPoints="1" noAdjustHandles="1" noChangeArrowheads="1" noChangeShapeType="1" noTextEdit="1"/>
              </p:cNvSpPr>
              <p:nvPr/>
            </p:nvSpPr>
            <p:spPr>
              <a:xfrm>
                <a:off x="8298130" y="6352322"/>
                <a:ext cx="39049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62FC27BA-5B2A-D192-A4F6-7EE3F58ABE36}"/>
                  </a:ext>
                </a:extLst>
              </p:cNvPr>
              <p:cNvSpPr txBox="1"/>
              <p:nvPr/>
            </p:nvSpPr>
            <p:spPr>
              <a:xfrm>
                <a:off x="9736319" y="6352322"/>
                <a:ext cx="372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US" b="1" dirty="0"/>
              </a:p>
            </p:txBody>
          </p:sp>
        </mc:Choice>
        <mc:Fallback xmlns="">
          <p:sp>
            <p:nvSpPr>
              <p:cNvPr id="100" name="TextBox 99">
                <a:extLst>
                  <a:ext uri="{FF2B5EF4-FFF2-40B4-BE49-F238E27FC236}">
                    <a16:creationId xmlns:a16="http://schemas.microsoft.com/office/drawing/2014/main" id="{62FC27BA-5B2A-D192-A4F6-7EE3F58ABE36}"/>
                  </a:ext>
                </a:extLst>
              </p:cNvPr>
              <p:cNvSpPr txBox="1">
                <a:spLocks noRot="1" noChangeAspect="1" noMove="1" noResize="1" noEditPoints="1" noAdjustHandles="1" noChangeArrowheads="1" noChangeShapeType="1" noTextEdit="1"/>
              </p:cNvSpPr>
              <p:nvPr/>
            </p:nvSpPr>
            <p:spPr>
              <a:xfrm>
                <a:off x="9736319" y="6352322"/>
                <a:ext cx="37279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034045A-E630-1C63-ABC1-DA7072CD0A33}"/>
                  </a:ext>
                </a:extLst>
              </p:cNvPr>
              <p:cNvSpPr txBox="1"/>
              <p:nvPr/>
            </p:nvSpPr>
            <p:spPr>
              <a:xfrm>
                <a:off x="10882770" y="6355270"/>
                <a:ext cx="381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oMath>
                  </m:oMathPara>
                </a14:m>
                <a:endParaRPr lang="en-US" b="1" dirty="0"/>
              </a:p>
            </p:txBody>
          </p:sp>
        </mc:Choice>
        <mc:Fallback xmlns="">
          <p:sp>
            <p:nvSpPr>
              <p:cNvPr id="101" name="TextBox 100">
                <a:extLst>
                  <a:ext uri="{FF2B5EF4-FFF2-40B4-BE49-F238E27FC236}">
                    <a16:creationId xmlns:a16="http://schemas.microsoft.com/office/drawing/2014/main" id="{D034045A-E630-1C63-ABC1-DA7072CD0A33}"/>
                  </a:ext>
                </a:extLst>
              </p:cNvPr>
              <p:cNvSpPr txBox="1">
                <a:spLocks noRot="1" noChangeAspect="1" noMove="1" noResize="1" noEditPoints="1" noAdjustHandles="1" noChangeArrowheads="1" noChangeShapeType="1" noTextEdit="1"/>
              </p:cNvSpPr>
              <p:nvPr/>
            </p:nvSpPr>
            <p:spPr>
              <a:xfrm>
                <a:off x="10882770" y="6355270"/>
                <a:ext cx="381835" cy="369332"/>
              </a:xfrm>
              <a:prstGeom prst="rect">
                <a:avLst/>
              </a:prstGeom>
              <a:blipFill>
                <a:blip r:embed="rId11"/>
                <a:stretch>
                  <a:fillRect/>
                </a:stretch>
              </a:blipFill>
            </p:spPr>
            <p:txBody>
              <a:bodyPr/>
              <a:lstStyle/>
              <a:p>
                <a:r>
                  <a:rPr lang="en-US">
                    <a:noFill/>
                  </a:rPr>
                  <a:t> </a:t>
                </a:r>
              </a:p>
            </p:txBody>
          </p:sp>
        </mc:Fallback>
      </mc:AlternateContent>
      <p:sp>
        <p:nvSpPr>
          <p:cNvPr id="102" name="Down Arrow 101">
            <a:extLst>
              <a:ext uri="{FF2B5EF4-FFF2-40B4-BE49-F238E27FC236}">
                <a16:creationId xmlns:a16="http://schemas.microsoft.com/office/drawing/2014/main" id="{2E3CE303-A6C9-542B-6258-7CE6B6CD545B}"/>
              </a:ext>
            </a:extLst>
          </p:cNvPr>
          <p:cNvSpPr/>
          <p:nvPr/>
        </p:nvSpPr>
        <p:spPr>
          <a:xfrm rot="16200000">
            <a:off x="6857573" y="1743804"/>
            <a:ext cx="309412" cy="2008039"/>
          </a:xfrm>
          <a:prstGeom prst="downArrow">
            <a:avLst/>
          </a:prstGeom>
          <a:solidFill>
            <a:schemeClr val="tx1">
              <a:alpha val="728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Down Arrow 102">
            <a:extLst>
              <a:ext uri="{FF2B5EF4-FFF2-40B4-BE49-F238E27FC236}">
                <a16:creationId xmlns:a16="http://schemas.microsoft.com/office/drawing/2014/main" id="{9961FBA5-4224-0D42-B403-839CDDD93C08}"/>
              </a:ext>
            </a:extLst>
          </p:cNvPr>
          <p:cNvSpPr/>
          <p:nvPr/>
        </p:nvSpPr>
        <p:spPr>
          <a:xfrm>
            <a:off x="8844988" y="3760396"/>
            <a:ext cx="309412" cy="601915"/>
          </a:xfrm>
          <a:prstGeom prst="downArrow">
            <a:avLst/>
          </a:prstGeom>
          <a:solidFill>
            <a:schemeClr val="tx1">
              <a:alpha val="728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DA02B120-514F-ACFD-1843-4A7DF1CF6030}"/>
              </a:ext>
            </a:extLst>
          </p:cNvPr>
          <p:cNvSpPr/>
          <p:nvPr/>
        </p:nvSpPr>
        <p:spPr>
          <a:xfrm>
            <a:off x="3668919" y="4692574"/>
            <a:ext cx="2339340" cy="140208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Linear Solver</a:t>
            </a:r>
          </a:p>
        </p:txBody>
      </p:sp>
      <p:sp>
        <p:nvSpPr>
          <p:cNvPr id="105" name="Down Arrow 104">
            <a:extLst>
              <a:ext uri="{FF2B5EF4-FFF2-40B4-BE49-F238E27FC236}">
                <a16:creationId xmlns:a16="http://schemas.microsoft.com/office/drawing/2014/main" id="{B0F2F6E3-FE01-E96A-9C99-93CAA50CC37F}"/>
              </a:ext>
            </a:extLst>
          </p:cNvPr>
          <p:cNvSpPr/>
          <p:nvPr/>
        </p:nvSpPr>
        <p:spPr>
          <a:xfrm rot="5400000">
            <a:off x="6607520" y="5092657"/>
            <a:ext cx="309412" cy="601915"/>
          </a:xfrm>
          <a:prstGeom prst="downArrow">
            <a:avLst/>
          </a:prstGeom>
          <a:solidFill>
            <a:schemeClr val="tx1">
              <a:alpha val="728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64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p:bldP spid="98" grpId="0"/>
      <p:bldP spid="99" grpId="0"/>
      <p:bldP spid="100" grpId="0"/>
      <p:bldP spid="101" grpId="0"/>
      <p:bldP spid="102" grpId="0" animBg="1"/>
      <p:bldP spid="103" grpId="0" animBg="1"/>
      <p:bldP spid="104" grpId="0" animBg="1"/>
      <p:bldP spid="10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ed, bedroom&#10;&#10;Description automatically generated">
            <a:extLst>
              <a:ext uri="{FF2B5EF4-FFF2-40B4-BE49-F238E27FC236}">
                <a16:creationId xmlns:a16="http://schemas.microsoft.com/office/drawing/2014/main" id="{A1455818-E7C2-8F96-AAEA-3AD44186E019}"/>
              </a:ext>
            </a:extLst>
          </p:cNvPr>
          <p:cNvPicPr>
            <a:picLocks noChangeAspect="1"/>
          </p:cNvPicPr>
          <p:nvPr/>
        </p:nvPicPr>
        <p:blipFill rotWithShape="1">
          <a:blip r:embed="rId3"/>
          <a:srcRect l="3436" t="25580" r="1351" b="24355"/>
          <a:stretch/>
        </p:blipFill>
        <p:spPr>
          <a:xfrm>
            <a:off x="4594341" y="1551302"/>
            <a:ext cx="7377115" cy="3879092"/>
          </a:xfrm>
          <a:prstGeom prst="rect">
            <a:avLst/>
          </a:prstGeom>
        </p:spPr>
      </p:pic>
      <p:sp>
        <p:nvSpPr>
          <p:cNvPr id="15" name="TextBox 14">
            <a:extLst>
              <a:ext uri="{FF2B5EF4-FFF2-40B4-BE49-F238E27FC236}">
                <a16:creationId xmlns:a16="http://schemas.microsoft.com/office/drawing/2014/main" id="{BC12A596-7AD3-50DB-9622-C343CF154FFE}"/>
              </a:ext>
            </a:extLst>
          </p:cNvPr>
          <p:cNvSpPr txBox="1"/>
          <p:nvPr/>
        </p:nvSpPr>
        <p:spPr>
          <a:xfrm>
            <a:off x="6258158" y="5119261"/>
            <a:ext cx="4049485" cy="480131"/>
          </a:xfrm>
          <a:prstGeom prst="rect">
            <a:avLst/>
          </a:prstGeom>
          <a:noFill/>
        </p:spPr>
        <p:txBody>
          <a:bodyPr wrap="square" rtlCol="0">
            <a:spAutoFit/>
          </a:bodyPr>
          <a:lstStyle/>
          <a:p>
            <a:pPr algn="ctr">
              <a:lnSpc>
                <a:spcPct val="90000"/>
              </a:lnSpc>
            </a:pPr>
            <a:r>
              <a:rPr lang="en-US" sz="1400" dirty="0">
                <a:latin typeface="+mn-lt"/>
              </a:rPr>
              <a:t>Contour plot of the perturbed vertical density gradient for 1/4</a:t>
            </a:r>
            <a:r>
              <a:rPr lang="en-US" sz="1400" baseline="30000" dirty="0">
                <a:latin typeface="+mn-lt"/>
              </a:rPr>
              <a:t>th</a:t>
            </a:r>
            <a:r>
              <a:rPr lang="en-US" sz="1400" dirty="0">
                <a:latin typeface="+mn-lt"/>
              </a:rPr>
              <a:t> of the domain.</a:t>
            </a:r>
          </a:p>
        </p:txBody>
      </p:sp>
      <p:pic>
        <p:nvPicPr>
          <p:cNvPr id="10" name="Picture 9" descr="A picture containing water, outdoor&#10;&#10;Description automatically generated">
            <a:extLst>
              <a:ext uri="{FF2B5EF4-FFF2-40B4-BE49-F238E27FC236}">
                <a16:creationId xmlns:a16="http://schemas.microsoft.com/office/drawing/2014/main" id="{E56A4E78-B3E3-71D9-4EC3-49CA61535B97}"/>
              </a:ext>
            </a:extLst>
          </p:cNvPr>
          <p:cNvPicPr>
            <a:picLocks noChangeAspect="1"/>
          </p:cNvPicPr>
          <p:nvPr/>
        </p:nvPicPr>
        <p:blipFill>
          <a:blip r:embed="rId4"/>
          <a:stretch>
            <a:fillRect/>
          </a:stretch>
        </p:blipFill>
        <p:spPr>
          <a:xfrm>
            <a:off x="4697498" y="1364991"/>
            <a:ext cx="7170809" cy="3627719"/>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2D5C3790-7CCC-4345-8F59-D18B8F0DA411}"/>
              </a:ext>
            </a:extLst>
          </p:cNvPr>
          <p:cNvPicPr>
            <a:picLocks noChangeAspect="1"/>
          </p:cNvPicPr>
          <p:nvPr/>
        </p:nvPicPr>
        <p:blipFill>
          <a:blip r:embed="rId4"/>
          <a:stretch>
            <a:fillRect/>
          </a:stretch>
        </p:blipFill>
        <p:spPr>
          <a:xfrm>
            <a:off x="8066083" y="2753647"/>
            <a:ext cx="1374769" cy="695497"/>
          </a:xfrm>
          <a:prstGeom prst="rect">
            <a:avLst/>
          </a:prstGeom>
        </p:spPr>
      </p:pic>
      <p:sp>
        <p:nvSpPr>
          <p:cNvPr id="18" name="Cube 17">
            <a:extLst>
              <a:ext uri="{FF2B5EF4-FFF2-40B4-BE49-F238E27FC236}">
                <a16:creationId xmlns:a16="http://schemas.microsoft.com/office/drawing/2014/main" id="{ED57E0CA-A2A7-A692-DA45-61AF026A1E10}"/>
              </a:ext>
            </a:extLst>
          </p:cNvPr>
          <p:cNvSpPr/>
          <p:nvPr/>
        </p:nvSpPr>
        <p:spPr>
          <a:xfrm>
            <a:off x="6700105" y="1878112"/>
            <a:ext cx="3616330" cy="2164568"/>
          </a:xfrm>
          <a:prstGeom prst="cube">
            <a:avLst>
              <a:gd name="adj" fmla="val 41033"/>
            </a:avLst>
          </a:prstGeom>
          <a:noFill/>
          <a:ln w="1270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E67BBF95-8EE3-9649-BF2D-6809BBD882AE}"/>
              </a:ext>
            </a:extLst>
          </p:cNvPr>
          <p:cNvSpPr>
            <a:spLocks noGrp="1"/>
          </p:cNvSpPr>
          <p:nvPr>
            <p:ph type="title"/>
          </p:nvPr>
        </p:nvSpPr>
        <p:spPr/>
        <p:txBody>
          <a:bodyPr wrap="square" anchor="ctr">
            <a:normAutofit/>
          </a:bodyPr>
          <a:lstStyle/>
          <a:p>
            <a:r>
              <a:rPr lang="en-US" dirty="0">
                <a:latin typeface="+mj-lt"/>
              </a:rPr>
              <a:t>G</a:t>
            </a:r>
            <a:r>
              <a:rPr lang="en-US" b="1" dirty="0">
                <a:latin typeface="+mj-lt"/>
              </a:rPr>
              <a:t>rid resolution can get prohibitively expensive to simulate for practical fluid flow problems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441747-ECA3-5045-B587-0B806E8D25F2}"/>
                  </a:ext>
                </a:extLst>
              </p:cNvPr>
              <p:cNvSpPr txBox="1"/>
              <p:nvPr/>
            </p:nvSpPr>
            <p:spPr>
              <a:xfrm>
                <a:off x="309745" y="2221709"/>
                <a:ext cx="3500904" cy="2579617"/>
              </a:xfrm>
              <a:prstGeom prst="rect">
                <a:avLst/>
              </a:prstGeom>
              <a:noFill/>
            </p:spPr>
            <p:txBody>
              <a:bodyPr wrap="square" rtlCol="0">
                <a:spAutoFit/>
              </a:bodyPr>
              <a:lstStyle/>
              <a:p>
                <a:pPr marL="283464" indent="-283464">
                  <a:lnSpc>
                    <a:spcPct val="90000"/>
                  </a:lnSpc>
                  <a:spcBef>
                    <a:spcPts val="0"/>
                  </a:spcBef>
                  <a:spcAft>
                    <a:spcPts val="0"/>
                  </a:spcAft>
                  <a:buFont typeface="Arial" panose="020B0604020202020204" pitchFamily="34" charset="0"/>
                  <a:buChar char="•"/>
                </a:pPr>
                <a:r>
                  <a:rPr lang="en-US" dirty="0"/>
                  <a:t>3D stratified turbulence model for oceanographic flow</a:t>
                </a:r>
                <a:r>
                  <a:rPr lang="en-US" baseline="30000" dirty="0"/>
                  <a:t>[1]</a:t>
                </a:r>
              </a:p>
              <a:p>
                <a:pPr marL="283464" indent="-283464">
                  <a:lnSpc>
                    <a:spcPct val="90000"/>
                  </a:lnSpc>
                  <a:spcBef>
                    <a:spcPts val="0"/>
                  </a:spcBef>
                  <a:spcAft>
                    <a:spcPts val="0"/>
                  </a:spcAft>
                  <a:buFont typeface="Arial" panose="020B0604020202020204" pitchFamily="34" charset="0"/>
                  <a:buChar char="•"/>
                </a:pPr>
                <a:endParaRPr lang="en-US" dirty="0"/>
              </a:p>
              <a:p>
                <a:pPr marL="283464" indent="-283464">
                  <a:lnSpc>
                    <a:spcPct val="90000"/>
                  </a:lnSpc>
                  <a:spcBef>
                    <a:spcPts val="0"/>
                  </a:spcBef>
                  <a:spcAft>
                    <a:spcPts val="0"/>
                  </a:spcAft>
                  <a:buFont typeface="Arial" panose="020B0604020202020204" pitchFamily="34" charset="0"/>
                  <a:buChar char="•"/>
                </a:pPr>
                <a14:m>
                  <m:oMath xmlns:m="http://schemas.openxmlformats.org/officeDocument/2006/math">
                    <m:r>
                      <a:rPr lang="en-US" b="0" i="1" smtClean="0">
                        <a:latin typeface="Cambria Math" panose="02040503050406030204" pitchFamily="18" charset="0"/>
                      </a:rPr>
                      <m:t>22400×22400×5600≈3×</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12</m:t>
                        </m:r>
                      </m:sup>
                    </m:sSup>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41</m:t>
                        </m:r>
                      </m:sup>
                    </m:sSup>
                  </m:oMath>
                </a14:m>
                <a:r>
                  <a:rPr lang="en-US" dirty="0"/>
                  <a:t> grid points</a:t>
                </a:r>
              </a:p>
              <a:p>
                <a:pPr marL="283464" indent="-283464">
                  <a:lnSpc>
                    <a:spcPct val="90000"/>
                  </a:lnSpc>
                  <a:spcBef>
                    <a:spcPts val="0"/>
                  </a:spcBef>
                  <a:spcAft>
                    <a:spcPts val="0"/>
                  </a:spcAft>
                  <a:buFont typeface="Arial" panose="020B0604020202020204" pitchFamily="34" charset="0"/>
                  <a:buChar char="•"/>
                </a:pPr>
                <a:endParaRPr lang="en-US" dirty="0"/>
              </a:p>
              <a:p>
                <a:pPr marL="283464" indent="-283464">
                  <a:lnSpc>
                    <a:spcPct val="90000"/>
                  </a:lnSpc>
                  <a:spcBef>
                    <a:spcPts val="0"/>
                  </a:spcBef>
                  <a:spcAft>
                    <a:spcPts val="0"/>
                  </a:spcAft>
                  <a:buFont typeface="Arial" panose="020B0604020202020204" pitchFamily="34" charset="0"/>
                  <a:buChar char="•"/>
                </a:pPr>
                <a:r>
                  <a:rPr lang="en-US" dirty="0"/>
                  <a:t>Turbulence related projects: 35-45% of 2023 OLCF Frontier allocation</a:t>
                </a:r>
              </a:p>
            </p:txBody>
          </p:sp>
        </mc:Choice>
        <mc:Fallback xmlns="">
          <p:sp>
            <p:nvSpPr>
              <p:cNvPr id="5" name="TextBox 4">
                <a:extLst>
                  <a:ext uri="{FF2B5EF4-FFF2-40B4-BE49-F238E27FC236}">
                    <a16:creationId xmlns:a16="http://schemas.microsoft.com/office/drawing/2014/main" id="{21441747-ECA3-5045-B587-0B806E8D25F2}"/>
                  </a:ext>
                </a:extLst>
              </p:cNvPr>
              <p:cNvSpPr txBox="1">
                <a:spLocks noRot="1" noChangeAspect="1" noMove="1" noResize="1" noEditPoints="1" noAdjustHandles="1" noChangeArrowheads="1" noChangeShapeType="1" noTextEdit="1"/>
              </p:cNvSpPr>
              <p:nvPr/>
            </p:nvSpPr>
            <p:spPr>
              <a:xfrm>
                <a:off x="309745" y="2221709"/>
                <a:ext cx="3500904" cy="2579617"/>
              </a:xfrm>
              <a:prstGeom prst="rect">
                <a:avLst/>
              </a:prstGeom>
              <a:blipFill>
                <a:blip r:embed="rId5"/>
                <a:stretch>
                  <a:fillRect l="-1087" t="-1951" b="-1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2AE6E0-EB4C-8513-C9F6-2B526406DA5C}"/>
                  </a:ext>
                </a:extLst>
              </p:cNvPr>
              <p:cNvSpPr txBox="1"/>
              <p:nvPr/>
            </p:nvSpPr>
            <p:spPr>
              <a:xfrm>
                <a:off x="6161797" y="6379667"/>
                <a:ext cx="4242202" cy="480131"/>
              </a:xfrm>
              <a:prstGeom prst="rect">
                <a:avLst/>
              </a:prstGeom>
              <a:noFill/>
            </p:spPr>
            <p:txBody>
              <a:bodyPr wrap="square" rtlCol="0">
                <a:spAutoFit/>
              </a:bodyPr>
              <a:lstStyle/>
              <a:p>
                <a:pPr algn="ctr">
                  <a:lnSpc>
                    <a:spcPct val="90000"/>
                  </a:lnSpc>
                </a:pPr>
                <a:r>
                  <a:rPr lang="en-US" sz="1400" dirty="0">
                    <a:latin typeface="+mn-lt"/>
                  </a:rPr>
                  <a:t>Isosurface of scalar dissipation rate for 1/25</a:t>
                </a:r>
                <a:r>
                  <a:rPr lang="en-US" sz="1400" baseline="30000" dirty="0">
                    <a:latin typeface="+mn-lt"/>
                  </a:rPr>
                  <a:t>th</a:t>
                </a:r>
                <a:r>
                  <a:rPr lang="en-US" sz="1400" dirty="0">
                    <a:latin typeface="+mn-lt"/>
                  </a:rPr>
                  <a:t> of the domain, constructed using </a:t>
                </a:r>
                <a14:m>
                  <m:oMath xmlns:m="http://schemas.openxmlformats.org/officeDocument/2006/math">
                    <m:r>
                      <a:rPr lang="en-US" sz="1400" b="0" i="1" smtClean="0">
                        <a:latin typeface="Cambria Math" panose="02040503050406030204" pitchFamily="18" charset="0"/>
                      </a:rPr>
                      <m:t>127×</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6</m:t>
                        </m:r>
                      </m:sup>
                    </m:sSup>
                  </m:oMath>
                </a14:m>
                <a:r>
                  <a:rPr lang="en-US" sz="1400" dirty="0">
                    <a:latin typeface="+mn-lt"/>
                  </a:rPr>
                  <a:t> triangles.</a:t>
                </a:r>
              </a:p>
            </p:txBody>
          </p:sp>
        </mc:Choice>
        <mc:Fallback xmlns="">
          <p:sp>
            <p:nvSpPr>
              <p:cNvPr id="13" name="TextBox 12">
                <a:extLst>
                  <a:ext uri="{FF2B5EF4-FFF2-40B4-BE49-F238E27FC236}">
                    <a16:creationId xmlns:a16="http://schemas.microsoft.com/office/drawing/2014/main" id="{362AE6E0-EB4C-8513-C9F6-2B526406DA5C}"/>
                  </a:ext>
                </a:extLst>
              </p:cNvPr>
              <p:cNvSpPr txBox="1">
                <a:spLocks noRot="1" noChangeAspect="1" noMove="1" noResize="1" noEditPoints="1" noAdjustHandles="1" noChangeArrowheads="1" noChangeShapeType="1" noTextEdit="1"/>
              </p:cNvSpPr>
              <p:nvPr/>
            </p:nvSpPr>
            <p:spPr>
              <a:xfrm>
                <a:off x="6161797" y="6379667"/>
                <a:ext cx="4242202" cy="480131"/>
              </a:xfrm>
              <a:prstGeom prst="rect">
                <a:avLst/>
              </a:prstGeom>
              <a:blipFill>
                <a:blip r:embed="rId6"/>
                <a:stretch>
                  <a:fillRect t="-5263" b="-1315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2CEE4FB-CEC5-1D91-5AF1-B3A1A203553F}"/>
              </a:ext>
            </a:extLst>
          </p:cNvPr>
          <p:cNvSpPr txBox="1"/>
          <p:nvPr/>
        </p:nvSpPr>
        <p:spPr>
          <a:xfrm>
            <a:off x="2210491" y="6450317"/>
            <a:ext cx="5595111" cy="286232"/>
          </a:xfrm>
          <a:prstGeom prst="rect">
            <a:avLst/>
          </a:prstGeom>
          <a:noFill/>
        </p:spPr>
        <p:txBody>
          <a:bodyPr wrap="square" rtlCol="0">
            <a:spAutoFit/>
          </a:bodyPr>
          <a:lstStyle/>
          <a:p>
            <a:pPr>
              <a:lnSpc>
                <a:spcPct val="90000"/>
              </a:lnSpc>
            </a:pPr>
            <a:r>
              <a:rPr lang="en-US" sz="1400" dirty="0">
                <a:latin typeface="+mn-lt"/>
              </a:rPr>
              <a:t>[1] J. J. Riley, et al., </a:t>
            </a:r>
            <a:r>
              <a:rPr lang="en-US" sz="1400" i="1" dirty="0">
                <a:latin typeface="+mn-lt"/>
              </a:rPr>
              <a:t>J. Turbulence,</a:t>
            </a:r>
            <a:r>
              <a:rPr lang="en-US" sz="1400" dirty="0">
                <a:latin typeface="+mn-lt"/>
              </a:rPr>
              <a:t> 2023</a:t>
            </a:r>
          </a:p>
        </p:txBody>
      </p:sp>
      <p:sp>
        <p:nvSpPr>
          <p:cNvPr id="16" name="Cube 15">
            <a:extLst>
              <a:ext uri="{FF2B5EF4-FFF2-40B4-BE49-F238E27FC236}">
                <a16:creationId xmlns:a16="http://schemas.microsoft.com/office/drawing/2014/main" id="{05CE83FA-39A9-6379-8079-00AAC30DE663}"/>
              </a:ext>
            </a:extLst>
          </p:cNvPr>
          <p:cNvSpPr/>
          <p:nvPr/>
        </p:nvSpPr>
        <p:spPr>
          <a:xfrm>
            <a:off x="10034607" y="1513901"/>
            <a:ext cx="1319430" cy="1153565"/>
          </a:xfrm>
          <a:prstGeom prst="cube">
            <a:avLst/>
          </a:prstGeom>
          <a:noFill/>
          <a:ln w="1270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noFill/>
            </a:endParaRPr>
          </a:p>
        </p:txBody>
      </p:sp>
      <p:sp>
        <p:nvSpPr>
          <p:cNvPr id="3" name="Parallelogram 2">
            <a:extLst>
              <a:ext uri="{FF2B5EF4-FFF2-40B4-BE49-F238E27FC236}">
                <a16:creationId xmlns:a16="http://schemas.microsoft.com/office/drawing/2014/main" id="{F3D42361-581F-DFBF-77FA-D4A6BA5BFC0F}"/>
              </a:ext>
            </a:extLst>
          </p:cNvPr>
          <p:cNvSpPr/>
          <p:nvPr/>
        </p:nvSpPr>
        <p:spPr>
          <a:xfrm>
            <a:off x="10034607" y="1517908"/>
            <a:ext cx="1309982" cy="274190"/>
          </a:xfrm>
          <a:prstGeom prst="parallelogram">
            <a:avLst>
              <a:gd name="adj" fmla="val 98735"/>
            </a:avLst>
          </a:prstGeom>
          <a:no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 name="TextBox 6">
            <a:extLst>
              <a:ext uri="{FF2B5EF4-FFF2-40B4-BE49-F238E27FC236}">
                <a16:creationId xmlns:a16="http://schemas.microsoft.com/office/drawing/2014/main" id="{E889494E-28C5-FFB8-3D29-8DE27206307D}"/>
              </a:ext>
            </a:extLst>
          </p:cNvPr>
          <p:cNvSpPr txBox="1"/>
          <p:nvPr/>
        </p:nvSpPr>
        <p:spPr>
          <a:xfrm>
            <a:off x="6266950" y="5445754"/>
            <a:ext cx="4049485" cy="480131"/>
          </a:xfrm>
          <a:prstGeom prst="rect">
            <a:avLst/>
          </a:prstGeom>
          <a:noFill/>
        </p:spPr>
        <p:txBody>
          <a:bodyPr wrap="square" rtlCol="0">
            <a:spAutoFit/>
          </a:bodyPr>
          <a:lstStyle/>
          <a:p>
            <a:pPr algn="ctr">
              <a:lnSpc>
                <a:spcPct val="90000"/>
              </a:lnSpc>
            </a:pPr>
            <a:r>
              <a:rPr lang="en-US" sz="1400" dirty="0">
                <a:latin typeface="+mn-lt"/>
              </a:rPr>
              <a:t>Contour plots of the perturbed density after subsampling the domain.</a:t>
            </a:r>
          </a:p>
        </p:txBody>
      </p:sp>
      <p:pic>
        <p:nvPicPr>
          <p:cNvPr id="12" name="Picture 11">
            <a:extLst>
              <a:ext uri="{FF2B5EF4-FFF2-40B4-BE49-F238E27FC236}">
                <a16:creationId xmlns:a16="http://schemas.microsoft.com/office/drawing/2014/main" id="{731C7A5E-99AF-2FEA-9ACF-3CB895843D48}"/>
              </a:ext>
            </a:extLst>
          </p:cNvPr>
          <p:cNvPicPr>
            <a:picLocks noChangeAspect="1"/>
          </p:cNvPicPr>
          <p:nvPr/>
        </p:nvPicPr>
        <p:blipFill>
          <a:blip r:embed="rId7"/>
          <a:stretch>
            <a:fillRect/>
          </a:stretch>
        </p:blipFill>
        <p:spPr>
          <a:xfrm>
            <a:off x="5698173" y="1112986"/>
            <a:ext cx="5169453" cy="5180667"/>
          </a:xfrm>
          <a:prstGeom prst="rect">
            <a:avLst/>
          </a:prstGeom>
        </p:spPr>
      </p:pic>
    </p:spTree>
    <p:extLst>
      <p:ext uri="{BB962C8B-B14F-4D97-AF65-F5344CB8AC3E}">
        <p14:creationId xmlns:p14="http://schemas.microsoft.com/office/powerpoint/2010/main" val="2561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13 0.00209 L -0.05638 0.03195 " pathEditMode="relative" rAng="0" ptsTypes="AA">
                                      <p:cBhvr>
                                        <p:cTn id="16" dur="2000" fill="hold"/>
                                        <p:tgtEl>
                                          <p:spTgt spid="17"/>
                                        </p:tgtEl>
                                        <p:attrNameLst>
                                          <p:attrName>ppt_x</p:attrName>
                                          <p:attrName>ppt_y</p:attrName>
                                        </p:attrNameLst>
                                      </p:cBhvr>
                                      <p:rCtr x="-2760" y="1481"/>
                                    </p:animMotion>
                                  </p:childTnLst>
                                </p:cTn>
                              </p:par>
                              <p:par>
                                <p:cTn id="17" presetID="6" presetClass="emph" presetSubtype="0" fill="hold" nodeType="withEffect">
                                  <p:stCondLst>
                                    <p:cond delay="1000"/>
                                  </p:stCondLst>
                                  <p:childTnLst>
                                    <p:animScale>
                                      <p:cBhvr>
                                        <p:cTn id="18" dur="2000" fill="hold"/>
                                        <p:tgtEl>
                                          <p:spTgt spid="17"/>
                                        </p:tgtEl>
                                      </p:cBhvr>
                                      <p:by x="400000" y="400000"/>
                                    </p:animScale>
                                  </p:childTnLst>
                                </p:cTn>
                              </p:par>
                              <p:par>
                                <p:cTn id="19" presetID="9" presetClass="exit" presetSubtype="0" fill="hold" nodeType="withEffect">
                                  <p:stCondLst>
                                    <p:cond delay="1500"/>
                                  </p:stCondLst>
                                  <p:childTnLst>
                                    <p:animEffect transition="out" filter="dissolve">
                                      <p:cBhvr>
                                        <p:cTn id="20" dur="1000"/>
                                        <p:tgtEl>
                                          <p:spTgt spid="17"/>
                                        </p:tgtEl>
                                      </p:cBhvr>
                                    </p:animEffect>
                                    <p:set>
                                      <p:cBhvr>
                                        <p:cTn id="21" dur="1" fill="hold">
                                          <p:stCondLst>
                                            <p:cond delay="999"/>
                                          </p:stCondLst>
                                        </p:cTn>
                                        <p:tgtEl>
                                          <p:spTgt spid="17"/>
                                        </p:tgtEl>
                                        <p:attrNameLst>
                                          <p:attrName>style.visibility</p:attrName>
                                        </p:attrNameLst>
                                      </p:cBhvr>
                                      <p:to>
                                        <p:strVal val="hidden"/>
                                      </p:to>
                                    </p:set>
                                  </p:childTnLst>
                                </p:cTn>
                              </p:par>
                              <p:par>
                                <p:cTn id="22" presetID="9" presetClass="entr" presetSubtype="0" fill="hold" nodeType="withEffect">
                                  <p:stCondLst>
                                    <p:cond delay="150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1000"/>
                                        <p:tgtEl>
                                          <p:spTgt spid="10"/>
                                        </p:tgtEl>
                                      </p:cBhvr>
                                    </p:animEffect>
                                  </p:childTnLst>
                                </p:cTn>
                              </p:par>
                              <p:par>
                                <p:cTn id="25" presetID="1" presetClass="exit" presetSubtype="0" fill="hold" grpId="0" nodeType="withEffect">
                                  <p:stCondLst>
                                    <p:cond delay="150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1" nodeType="withEffect">
                                  <p:stCondLst>
                                    <p:cond delay="200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3"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0" presetClass="path" presetSubtype="0" accel="50000" decel="50000" fill="hold" grpId="0" nodeType="withEffect">
                                  <p:stCondLst>
                                    <p:cond delay="0"/>
                                  </p:stCondLst>
                                  <p:childTnLst>
                                    <p:animMotion origin="layout" path="M -0.00013 -0.00023 L -0.18099 0.27176 " pathEditMode="relative" rAng="0" ptsTypes="AA">
                                      <p:cBhvr>
                                        <p:cTn id="38" dur="2000" fill="hold"/>
                                        <p:tgtEl>
                                          <p:spTgt spid="3"/>
                                        </p:tgtEl>
                                        <p:attrNameLst>
                                          <p:attrName>ppt_x</p:attrName>
                                          <p:attrName>ppt_y</p:attrName>
                                        </p:attrNameLst>
                                      </p:cBhvr>
                                      <p:rCtr x="-9049" y="13588"/>
                                    </p:animMotion>
                                  </p:childTnLst>
                                </p:cTn>
                              </p:par>
                              <p:par>
                                <p:cTn id="39" presetID="9" presetClass="exit" presetSubtype="0" fill="hold" grpId="0" nodeType="withEffect">
                                  <p:stCondLst>
                                    <p:cond delay="0"/>
                                  </p:stCondLst>
                                  <p:childTnLst>
                                    <p:animEffect transition="out" filter="dissolve">
                                      <p:cBhvr>
                                        <p:cTn id="40" dur="1000"/>
                                        <p:tgtEl>
                                          <p:spTgt spid="16"/>
                                        </p:tgtEl>
                                      </p:cBhvr>
                                    </p:animEffect>
                                    <p:set>
                                      <p:cBhvr>
                                        <p:cTn id="41" dur="1" fill="hold">
                                          <p:stCondLst>
                                            <p:cond delay="999"/>
                                          </p:stCondLst>
                                        </p:cTn>
                                        <p:tgtEl>
                                          <p:spTgt spid="16"/>
                                        </p:tgtEl>
                                        <p:attrNameLst>
                                          <p:attrName>style.visibility</p:attrName>
                                        </p:attrNameLst>
                                      </p:cBhvr>
                                      <p:to>
                                        <p:strVal val="hidden"/>
                                      </p:to>
                                    </p:set>
                                  </p:childTnLst>
                                </p:cTn>
                              </p:par>
                              <p:par>
                                <p:cTn id="42" presetID="6" presetClass="emph" presetSubtype="0" fill="hold" grpId="1" nodeType="withEffect">
                                  <p:stCondLst>
                                    <p:cond delay="1000"/>
                                  </p:stCondLst>
                                  <p:childTnLst>
                                    <p:animScale>
                                      <p:cBhvr>
                                        <p:cTn id="43" dur="2000" fill="hold"/>
                                        <p:tgtEl>
                                          <p:spTgt spid="3"/>
                                        </p:tgtEl>
                                      </p:cBhvr>
                                      <p:by x="150000" y="150000"/>
                                    </p:animScale>
                                  </p:childTnLst>
                                </p:cTn>
                              </p:par>
                              <p:par>
                                <p:cTn id="44" presetID="1" presetClass="exit"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9" presetClass="entr" presetSubtype="0" fill="hold" nodeType="withEffect">
                                  <p:stCondLst>
                                    <p:cond delay="1500"/>
                                  </p:stCondLst>
                                  <p:childTnLst>
                                    <p:set>
                                      <p:cBhvr>
                                        <p:cTn id="47" dur="1" fill="hold">
                                          <p:stCondLst>
                                            <p:cond delay="0"/>
                                          </p:stCondLst>
                                        </p:cTn>
                                        <p:tgtEl>
                                          <p:spTgt spid="12"/>
                                        </p:tgtEl>
                                        <p:attrNameLst>
                                          <p:attrName>style.visibility</p:attrName>
                                        </p:attrNameLst>
                                      </p:cBhvr>
                                      <p:to>
                                        <p:strVal val="visible"/>
                                      </p:to>
                                    </p:set>
                                    <p:animEffect transition="in" filter="dissolve">
                                      <p:cBhvr>
                                        <p:cTn id="48" dur="2000"/>
                                        <p:tgtEl>
                                          <p:spTgt spid="12"/>
                                        </p:tgtEl>
                                      </p:cBhvr>
                                    </p:animEffect>
                                  </p:childTnLst>
                                </p:cTn>
                              </p:par>
                              <p:par>
                                <p:cTn id="49" presetID="9" presetClass="emph" presetSubtype="0" nodeType="withEffect">
                                  <p:stCondLst>
                                    <p:cond delay="2000"/>
                                  </p:stCondLst>
                                  <p:childTnLst>
                                    <p:set>
                                      <p:cBhvr>
                                        <p:cTn id="50" dur="indefinite"/>
                                        <p:tgtEl>
                                          <p:spTgt spid="10"/>
                                        </p:tgtEl>
                                        <p:attrNameLst>
                                          <p:attrName>style.opacity</p:attrName>
                                        </p:attrNameLst>
                                      </p:cBhvr>
                                      <p:to>
                                        <p:strVal val="0.25"/>
                                      </p:to>
                                    </p:set>
                                    <p:animEffect filter="image" prLst="opacity: 0.25">
                                      <p:cBhvr rctx="IE">
                                        <p:cTn id="51" dur="indefinite"/>
                                        <p:tgtEl>
                                          <p:spTgt spid="10"/>
                                        </p:tgtEl>
                                      </p:cBhvr>
                                    </p:animEffect>
                                  </p:childTnLst>
                                </p:cTn>
                              </p:par>
                            </p:childTnLst>
                          </p:cTn>
                        </p:par>
                        <p:par>
                          <p:cTn id="52" fill="hold">
                            <p:stCondLst>
                              <p:cond delay="3500"/>
                            </p:stCondLst>
                            <p:childTnLst>
                              <p:par>
                                <p:cTn id="53" presetID="1"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par>
                          <p:cTn id="55" fill="hold">
                            <p:stCondLst>
                              <p:cond delay="3500"/>
                            </p:stCondLst>
                            <p:childTnLst>
                              <p:par>
                                <p:cTn id="56" presetID="9" presetClass="exit" presetSubtype="0" fill="hold" grpId="2" nodeType="afterEffect">
                                  <p:stCondLst>
                                    <p:cond delay="0"/>
                                  </p:stCondLst>
                                  <p:childTnLst>
                                    <p:animEffect transition="out" filter="dissolve">
                                      <p:cBhvr>
                                        <p:cTn id="57" dur="500"/>
                                        <p:tgtEl>
                                          <p:spTgt spid="3"/>
                                        </p:tgtEl>
                                      </p:cBhvr>
                                    </p:animEffect>
                                    <p:set>
                                      <p:cBhvr>
                                        <p:cTn id="5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8" grpId="0" animBg="1"/>
      <p:bldP spid="18" grpId="1" animBg="1"/>
      <p:bldP spid="13" grpId="0"/>
      <p:bldP spid="16" grpId="0" animBg="1"/>
      <p:bldP spid="16" grpId="1" animBg="1"/>
      <p:bldP spid="3" grpId="0" animBg="1"/>
      <p:bldP spid="3" grpId="1" animBg="1"/>
      <p:bldP spid="3" grpId="2" animBg="1"/>
      <p:bldP spid="3" grpId="3"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E5663-E4B6-FF2C-1440-19491B6C791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451401-8DE7-D401-3796-298EE5889ADE}"/>
                  </a:ext>
                </a:extLst>
              </p:cNvPr>
              <p:cNvSpPr txBox="1"/>
              <p:nvPr/>
            </p:nvSpPr>
            <p:spPr>
              <a:xfrm>
                <a:off x="314692" y="1652630"/>
                <a:ext cx="11666660" cy="3831818"/>
              </a:xfrm>
              <a:prstGeom prst="rect">
                <a:avLst/>
              </a:prstGeom>
              <a:noFill/>
            </p:spPr>
            <p:txBody>
              <a:bodyPr wrap="square" rtlCol="0">
                <a:spAutoFit/>
              </a:bodyPr>
              <a:lstStyle/>
              <a:p>
                <a:pPr marL="283464" indent="-283464">
                  <a:lnSpc>
                    <a:spcPct val="90000"/>
                  </a:lnSpc>
                  <a:spcBef>
                    <a:spcPts val="0"/>
                  </a:spcBef>
                  <a:spcAft>
                    <a:spcPts val="0"/>
                  </a:spcAft>
                  <a:buFont typeface="Arial" panose="020B0604020202020204" pitchFamily="34" charset="0"/>
                  <a:buChar char="•"/>
                </a:pPr>
                <a:r>
                  <a:rPr lang="en-US" dirty="0">
                    <a:solidFill>
                      <a:schemeClr val="tx1"/>
                    </a:solidFill>
                    <a:cs typeface="Arial" panose="020B0604020202020204" pitchFamily="34" charset="0"/>
                  </a:rPr>
                  <a:t>Quantum computing applications to fluid flow problems:</a:t>
                </a:r>
              </a:p>
              <a:p>
                <a:pPr marL="740664" lvl="1" indent="-283464">
                  <a:lnSpc>
                    <a:spcPct val="90000"/>
                  </a:lnSpc>
                  <a:spcBef>
                    <a:spcPts val="0"/>
                  </a:spcBef>
                  <a:spcAft>
                    <a:spcPts val="0"/>
                  </a:spcAft>
                  <a:buFont typeface="Arial" panose="020B0604020202020204" pitchFamily="34" charset="0"/>
                  <a:buChar char="•"/>
                </a:pPr>
                <a:endParaRPr lang="en-US" dirty="0">
                  <a:solidFill>
                    <a:schemeClr val="tx1"/>
                  </a:solidFill>
                  <a:cs typeface="Arial" panose="020B0604020202020204" pitchFamily="34" charset="0"/>
                </a:endParaRPr>
              </a:p>
              <a:p>
                <a:pPr marL="740664" lvl="1" indent="-283464">
                  <a:lnSpc>
                    <a:spcPct val="90000"/>
                  </a:lnSpc>
                  <a:spcBef>
                    <a:spcPts val="0"/>
                  </a:spcBef>
                  <a:spcAft>
                    <a:spcPts val="0"/>
                  </a:spcAft>
                  <a:buFont typeface="Arial" panose="020B0604020202020204" pitchFamily="34" charset="0"/>
                  <a:buChar char="•"/>
                </a:pPr>
                <a:r>
                  <a:rPr lang="en-US" dirty="0">
                    <a:solidFill>
                      <a:schemeClr val="tx1"/>
                    </a:solidFill>
                    <a:cs typeface="Arial" panose="020B0604020202020204" pitchFamily="34" charset="0"/>
                  </a:rPr>
                  <a:t>Lattice simulations: fluid motion modeled as the motion of discrete particles</a:t>
                </a:r>
              </a:p>
              <a:p>
                <a:pPr marL="740664" lvl="1" indent="-283464">
                  <a:lnSpc>
                    <a:spcPct val="90000"/>
                  </a:lnSpc>
                  <a:spcBef>
                    <a:spcPts val="0"/>
                  </a:spcBef>
                  <a:spcAft>
                    <a:spcPts val="0"/>
                  </a:spcAft>
                  <a:buFont typeface="Arial" panose="020B0604020202020204" pitchFamily="34" charset="0"/>
                  <a:buChar char="•"/>
                </a:pPr>
                <a:endParaRPr lang="en-US" b="1" u="sng" dirty="0">
                  <a:solidFill>
                    <a:schemeClr val="tx1"/>
                  </a:solidFill>
                  <a:cs typeface="Arial" panose="020B0604020202020204" pitchFamily="34" charset="0"/>
                </a:endParaRPr>
              </a:p>
              <a:p>
                <a:pPr marL="740664" lvl="1" indent="-283464">
                  <a:lnSpc>
                    <a:spcPct val="90000"/>
                  </a:lnSpc>
                  <a:spcBef>
                    <a:spcPts val="0"/>
                  </a:spcBef>
                  <a:spcAft>
                    <a:spcPts val="0"/>
                  </a:spcAft>
                  <a:buFont typeface="Arial" panose="020B0604020202020204" pitchFamily="34" charset="0"/>
                  <a:buChar char="•"/>
                </a:pPr>
                <a:r>
                  <a:rPr lang="en-US" b="1" u="sng" dirty="0">
                    <a:solidFill>
                      <a:schemeClr val="tx1"/>
                    </a:solidFill>
                    <a:cs typeface="Arial" panose="020B0604020202020204" pitchFamily="34" charset="0"/>
                  </a:rPr>
                  <a:t>Continuum simulations</a:t>
                </a:r>
                <a:r>
                  <a:rPr lang="en-US" dirty="0">
                    <a:solidFill>
                      <a:schemeClr val="tx1"/>
                    </a:solidFill>
                    <a:cs typeface="Arial" panose="020B0604020202020204" pitchFamily="34" charset="0"/>
                  </a:rPr>
                  <a:t>: fluid motion modeled as a continuous field</a:t>
                </a:r>
              </a:p>
              <a:p>
                <a:pPr marL="283464" indent="-283464">
                  <a:lnSpc>
                    <a:spcPct val="90000"/>
                  </a:lnSpc>
                  <a:spcBef>
                    <a:spcPts val="0"/>
                  </a:spcBef>
                  <a:spcAft>
                    <a:spcPts val="0"/>
                  </a:spcAft>
                  <a:buFont typeface="Arial" panose="020B0604020202020204" pitchFamily="34" charset="0"/>
                  <a:buChar char="•"/>
                </a:pPr>
                <a:endParaRPr lang="en-US" dirty="0">
                  <a:solidFill>
                    <a:schemeClr val="tx1"/>
                  </a:solidFill>
                  <a:cs typeface="Arial" panose="020B0604020202020204" pitchFamily="34" charset="0"/>
                </a:endParaRPr>
              </a:p>
              <a:p>
                <a:pPr marL="283464" indent="-283464">
                  <a:lnSpc>
                    <a:spcPct val="90000"/>
                  </a:lnSpc>
                  <a:spcBef>
                    <a:spcPts val="0"/>
                  </a:spcBef>
                  <a:spcAft>
                    <a:spcPts val="0"/>
                  </a:spcAft>
                  <a:buFont typeface="Arial" panose="020B0604020202020204" pitchFamily="34" charset="0"/>
                  <a:buChar char="•"/>
                </a:pPr>
                <a:endParaRPr lang="en-US" dirty="0">
                  <a:solidFill>
                    <a:schemeClr val="tx1"/>
                  </a:solidFill>
                  <a:cs typeface="Arial" panose="020B0604020202020204" pitchFamily="34" charset="0"/>
                </a:endParaRPr>
              </a:p>
              <a:p>
                <a:pPr marL="283464" indent="-283464">
                  <a:lnSpc>
                    <a:spcPct val="90000"/>
                  </a:lnSpc>
                  <a:spcBef>
                    <a:spcPts val="0"/>
                  </a:spcBef>
                  <a:spcAft>
                    <a:spcPts val="0"/>
                  </a:spcAft>
                  <a:buFont typeface="Arial" panose="020B0604020202020204" pitchFamily="34" charset="0"/>
                  <a:buChar char="•"/>
                </a:pPr>
                <a:r>
                  <a:rPr lang="en-US" dirty="0">
                    <a:solidFill>
                      <a:schemeClr val="tx1"/>
                    </a:solidFill>
                    <a:cs typeface="Arial" panose="020B0604020202020204" pitchFamily="34" charset="0"/>
                  </a:rPr>
                  <a:t>Ideal</a:t>
                </a:r>
                <a:r>
                  <a:rPr lang="en-US" dirty="0">
                    <a:cs typeface="Arial" panose="020B0604020202020204" pitchFamily="34" charset="0"/>
                  </a:rPr>
                  <a:t> or linearized</a:t>
                </a:r>
                <a:r>
                  <a:rPr lang="en-US" dirty="0">
                    <a:solidFill>
                      <a:schemeClr val="tx1"/>
                    </a:solidFill>
                    <a:cs typeface="Arial" panose="020B0604020202020204" pitchFamily="34" charset="0"/>
                  </a:rPr>
                  <a:t> fluid flow problems: N—S equations with assumptions</a:t>
                </a:r>
              </a:p>
              <a:p>
                <a:pPr marL="740664" lvl="1" indent="-283464">
                  <a:lnSpc>
                    <a:spcPct val="90000"/>
                  </a:lnSpc>
                  <a:spcBef>
                    <a:spcPts val="0"/>
                  </a:spcBef>
                  <a:spcAft>
                    <a:spcPts val="0"/>
                  </a:spcAft>
                  <a:buFont typeface="Arial" panose="020B0604020202020204" pitchFamily="34" charset="0"/>
                  <a:buChar char="•"/>
                </a:pPr>
                <a:endParaRPr lang="en-US" dirty="0">
                  <a:solidFill>
                    <a:schemeClr val="tx1"/>
                  </a:solidFill>
                  <a:cs typeface="Arial" panose="020B0604020202020204" pitchFamily="34" charset="0"/>
                </a:endParaRPr>
              </a:p>
              <a:p>
                <a:pPr marL="740664" lvl="1" indent="-283464">
                  <a:lnSpc>
                    <a:spcPct val="90000"/>
                  </a:lnSpc>
                  <a:spcBef>
                    <a:spcPts val="0"/>
                  </a:spcBef>
                  <a:spcAft>
                    <a:spcPts val="0"/>
                  </a:spcAft>
                  <a:buFont typeface="Arial" panose="020B0604020202020204" pitchFamily="34" charset="0"/>
                  <a:buChar char="•"/>
                </a:pPr>
                <a:r>
                  <a:rPr lang="en-US" dirty="0">
                    <a:solidFill>
                      <a:schemeClr val="tx1"/>
                    </a:solidFill>
                    <a:cs typeface="Arial" panose="020B0604020202020204" pitchFamily="34" charset="0"/>
                  </a:rPr>
                  <a:t>Governing equations for many can be represented as a </a:t>
                </a:r>
                <a:r>
                  <a:rPr lang="en-US" b="1" dirty="0">
                    <a:solidFill>
                      <a:schemeClr val="tx1"/>
                    </a:solidFill>
                    <a:cs typeface="Arial" panose="020B0604020202020204" pitchFamily="34" charset="0"/>
                  </a:rPr>
                  <a:t>system of linear equations</a:t>
                </a:r>
                <a:r>
                  <a:rPr lang="en-US" dirty="0">
                    <a:solidFill>
                      <a:schemeClr val="tx1"/>
                    </a:solidFill>
                    <a:cs typeface="Arial" panose="020B0604020202020204" pitchFamily="34" charset="0"/>
                  </a:rPr>
                  <a:t> - use </a:t>
                </a:r>
                <a:r>
                  <a:rPr lang="en-US" b="1" dirty="0">
                    <a:solidFill>
                      <a:schemeClr val="tx1"/>
                    </a:solidFill>
                    <a:cs typeface="Arial" panose="020B0604020202020204" pitchFamily="34" charset="0"/>
                  </a:rPr>
                  <a:t>Quantum Linear System Algorithms (QLSA)!!</a:t>
                </a:r>
                <a:r>
                  <a:rPr lang="en-US" b="1" baseline="30000" dirty="0">
                    <a:solidFill>
                      <a:schemeClr val="tx1"/>
                    </a:solidFill>
                    <a:cs typeface="Arial" panose="020B0604020202020204" pitchFamily="34" charset="0"/>
                  </a:rPr>
                  <a:t>[1-4]</a:t>
                </a:r>
              </a:p>
              <a:p>
                <a:pPr marL="740664" lvl="1" indent="-283464">
                  <a:lnSpc>
                    <a:spcPct val="90000"/>
                  </a:lnSpc>
                  <a:spcBef>
                    <a:spcPts val="0"/>
                  </a:spcBef>
                  <a:spcAft>
                    <a:spcPts val="0"/>
                  </a:spcAft>
                  <a:buFont typeface="Arial" panose="020B0604020202020204" pitchFamily="34" charset="0"/>
                  <a:buChar char="•"/>
                </a:pPr>
                <a:endParaRPr lang="en-US" dirty="0">
                  <a:solidFill>
                    <a:schemeClr val="tx1"/>
                  </a:solidFill>
                  <a:cs typeface="Arial" panose="020B0604020202020204" pitchFamily="34" charset="0"/>
                </a:endParaRPr>
              </a:p>
              <a:p>
                <a:pPr marL="740664" lvl="1" indent="-283464">
                  <a:lnSpc>
                    <a:spcPct val="90000"/>
                  </a:lnSpc>
                  <a:spcBef>
                    <a:spcPts val="0"/>
                  </a:spcBef>
                  <a:spcAft>
                    <a:spcPts val="0"/>
                  </a:spcAft>
                  <a:buFont typeface="Arial" panose="020B0604020202020204" pitchFamily="34" charset="0"/>
                  <a:buChar char="•"/>
                </a:pPr>
                <a:r>
                  <a:rPr lang="en-US" dirty="0">
                    <a:solidFill>
                      <a:schemeClr val="tx1"/>
                    </a:solidFill>
                    <a:cs typeface="Arial" panose="020B0604020202020204" pitchFamily="34" charset="0"/>
                  </a:rPr>
                  <a:t>Compare the computational cost of sparse linear solvers</a:t>
                </a:r>
              </a:p>
              <a:p>
                <a:pPr marL="1197864" lvl="2" indent="-283464">
                  <a:lnSpc>
                    <a:spcPct val="90000"/>
                  </a:lnSpc>
                  <a:spcBef>
                    <a:spcPts val="0"/>
                  </a:spcBef>
                  <a:spcAft>
                    <a:spcPts val="0"/>
                  </a:spcAft>
                  <a:buFont typeface="Arial" panose="020B0604020202020204" pitchFamily="34" charset="0"/>
                  <a:buChar char="•"/>
                </a:pPr>
                <a:r>
                  <a:rPr lang="en-US" dirty="0">
                    <a:solidFill>
                      <a:schemeClr val="tx1"/>
                    </a:solidFill>
                    <a:cs typeface="Arial" panose="020B0604020202020204" pitchFamily="34" charset="0"/>
                  </a:rPr>
                  <a:t>Classical: </a:t>
                </a:r>
                <a14:m>
                  <m:oMath xmlns:m="http://schemas.openxmlformats.org/officeDocument/2006/math">
                    <m:r>
                      <a:rPr lang="en-US" b="1" i="1" dirty="0">
                        <a:solidFill>
                          <a:schemeClr val="tx1"/>
                        </a:solidFill>
                        <a:latin typeface="Cambria Math" panose="02040503050406030204" pitchFamily="18" charset="0"/>
                        <a:cs typeface="Arial" panose="020B0604020202020204" pitchFamily="34" charset="0"/>
                      </a:rPr>
                      <m:t>𝑶</m:t>
                    </m:r>
                    <m:r>
                      <a:rPr lang="en-US" b="1" i="1" dirty="0">
                        <a:solidFill>
                          <a:schemeClr val="tx1"/>
                        </a:solidFill>
                        <a:latin typeface="Cambria Math" panose="02040503050406030204" pitchFamily="18" charset="0"/>
                        <a:cs typeface="Arial" panose="020B0604020202020204" pitchFamily="34" charset="0"/>
                      </a:rPr>
                      <m:t>(</m:t>
                    </m:r>
                    <m:r>
                      <a:rPr lang="en-US" b="1" i="1" dirty="0">
                        <a:solidFill>
                          <a:schemeClr val="tx1"/>
                        </a:solidFill>
                        <a:latin typeface="Cambria Math" panose="02040503050406030204" pitchFamily="18" charset="0"/>
                        <a:cs typeface="Arial" panose="020B0604020202020204" pitchFamily="34" charset="0"/>
                      </a:rPr>
                      <m:t>𝑵</m:t>
                    </m:r>
                    <m:r>
                      <a:rPr lang="en-US" b="1" i="1" dirty="0">
                        <a:solidFill>
                          <a:schemeClr val="tx1"/>
                        </a:solidFill>
                        <a:latin typeface="Cambria Math" panose="02040503050406030204" pitchFamily="18" charset="0"/>
                        <a:cs typeface="Arial" panose="020B0604020202020204" pitchFamily="34" charset="0"/>
                      </a:rPr>
                      <m:t>)</m:t>
                    </m:r>
                  </m:oMath>
                </a14:m>
                <a:r>
                  <a:rPr lang="en-US" b="1" dirty="0">
                    <a:solidFill>
                      <a:schemeClr val="tx1"/>
                    </a:solidFill>
                    <a:cs typeface="Arial" panose="020B0604020202020204" pitchFamily="34" charset="0"/>
                  </a:rPr>
                  <a:t> </a:t>
                </a:r>
                <a:r>
                  <a:rPr lang="en-US" dirty="0">
                    <a:solidFill>
                      <a:schemeClr val="tx1"/>
                    </a:solidFill>
                    <a:cs typeface="Arial" panose="020B0604020202020204" pitchFamily="34" charset="0"/>
                  </a:rPr>
                  <a:t>(or higher for denser non-symmetric matrices)</a:t>
                </a:r>
              </a:p>
              <a:p>
                <a:pPr marL="1197864" lvl="2" indent="-283464">
                  <a:lnSpc>
                    <a:spcPct val="90000"/>
                  </a:lnSpc>
                  <a:spcBef>
                    <a:spcPts val="0"/>
                  </a:spcBef>
                  <a:spcAft>
                    <a:spcPts val="0"/>
                  </a:spcAft>
                  <a:buFont typeface="Arial" panose="020B0604020202020204" pitchFamily="34" charset="0"/>
                  <a:buChar char="•"/>
                </a:pPr>
                <a:r>
                  <a:rPr lang="en-US" dirty="0">
                    <a:solidFill>
                      <a:schemeClr val="tx1"/>
                    </a:solidFill>
                    <a:cs typeface="Arial" panose="020B0604020202020204" pitchFamily="34" charset="0"/>
                  </a:rPr>
                  <a:t>Quantum: </a:t>
                </a:r>
                <a14:m>
                  <m:oMath xmlns:m="http://schemas.openxmlformats.org/officeDocument/2006/math">
                    <m:r>
                      <a:rPr lang="en-US" b="1" i="1" dirty="0">
                        <a:solidFill>
                          <a:schemeClr val="tx1"/>
                        </a:solidFill>
                        <a:latin typeface="Cambria Math" panose="02040503050406030204" pitchFamily="18" charset="0"/>
                        <a:cs typeface="Arial" panose="020B0604020202020204" pitchFamily="34" charset="0"/>
                      </a:rPr>
                      <m:t>𝑶</m:t>
                    </m:r>
                    <m:r>
                      <a:rPr lang="en-US" b="1" i="1" dirty="0">
                        <a:solidFill>
                          <a:schemeClr val="tx1"/>
                        </a:solidFill>
                        <a:latin typeface="Cambria Math" panose="02040503050406030204" pitchFamily="18" charset="0"/>
                        <a:cs typeface="Arial" panose="020B0604020202020204" pitchFamily="34" charset="0"/>
                      </a:rPr>
                      <m:t>(</m:t>
                    </m:r>
                    <m:r>
                      <a:rPr lang="en-US" b="1" i="1" dirty="0">
                        <a:solidFill>
                          <a:schemeClr val="tx1"/>
                        </a:solidFill>
                        <a:latin typeface="Cambria Math" panose="02040503050406030204" pitchFamily="18" charset="0"/>
                        <a:cs typeface="Arial" panose="020B0604020202020204" pitchFamily="34" charset="0"/>
                      </a:rPr>
                      <m:t>𝒍𝒐𝒈</m:t>
                    </m:r>
                    <m:r>
                      <a:rPr lang="en-US" b="1" i="1" dirty="0">
                        <a:solidFill>
                          <a:schemeClr val="tx1"/>
                        </a:solidFill>
                        <a:latin typeface="Cambria Math" panose="02040503050406030204" pitchFamily="18" charset="0"/>
                        <a:cs typeface="Arial" panose="020B0604020202020204" pitchFamily="34" charset="0"/>
                      </a:rPr>
                      <m:t>⁡(</m:t>
                    </m:r>
                    <m:r>
                      <a:rPr lang="en-US" b="1" i="1" dirty="0">
                        <a:solidFill>
                          <a:schemeClr val="tx1"/>
                        </a:solidFill>
                        <a:latin typeface="Cambria Math" panose="02040503050406030204" pitchFamily="18" charset="0"/>
                        <a:cs typeface="Arial" panose="020B0604020202020204" pitchFamily="34" charset="0"/>
                      </a:rPr>
                      <m:t>𝑵</m:t>
                    </m:r>
                    <m:r>
                      <a:rPr lang="en-US" b="1" i="1" dirty="0">
                        <a:solidFill>
                          <a:schemeClr val="tx1"/>
                        </a:solidFill>
                        <a:latin typeface="Cambria Math" panose="02040503050406030204" pitchFamily="18" charset="0"/>
                        <a:cs typeface="Arial" panose="020B0604020202020204" pitchFamily="34" charset="0"/>
                      </a:rPr>
                      <m:t>))</m:t>
                    </m:r>
                  </m:oMath>
                </a14:m>
                <a:endParaRPr lang="en-US" dirty="0">
                  <a:solidFill>
                    <a:schemeClr val="tx1"/>
                  </a:solidFill>
                  <a:cs typeface="Arial" panose="020B0604020202020204" pitchFamily="34" charset="0"/>
                </a:endParaRPr>
              </a:p>
            </p:txBody>
          </p:sp>
        </mc:Choice>
        <mc:Fallback xmlns="">
          <p:sp>
            <p:nvSpPr>
              <p:cNvPr id="5" name="TextBox 4">
                <a:extLst>
                  <a:ext uri="{FF2B5EF4-FFF2-40B4-BE49-F238E27FC236}">
                    <a16:creationId xmlns:a16="http://schemas.microsoft.com/office/drawing/2014/main" id="{CB451401-8DE7-D401-3796-298EE5889ADE}"/>
                  </a:ext>
                </a:extLst>
              </p:cNvPr>
              <p:cNvSpPr txBox="1">
                <a:spLocks noRot="1" noChangeAspect="1" noMove="1" noResize="1" noEditPoints="1" noAdjustHandles="1" noChangeArrowheads="1" noChangeShapeType="1" noTextEdit="1"/>
              </p:cNvSpPr>
              <p:nvPr/>
            </p:nvSpPr>
            <p:spPr>
              <a:xfrm>
                <a:off x="314692" y="1652630"/>
                <a:ext cx="11666660" cy="3831818"/>
              </a:xfrm>
              <a:prstGeom prst="rect">
                <a:avLst/>
              </a:prstGeom>
              <a:blipFill>
                <a:blip r:embed="rId3"/>
                <a:stretch>
                  <a:fillRect l="-326" t="-1650" b="-99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75B1568-513A-C605-B046-C4C5AC0BFD26}"/>
              </a:ext>
            </a:extLst>
          </p:cNvPr>
          <p:cNvSpPr>
            <a:spLocks noGrp="1"/>
          </p:cNvSpPr>
          <p:nvPr>
            <p:ph type="title"/>
          </p:nvPr>
        </p:nvSpPr>
        <p:spPr/>
        <p:txBody>
          <a:bodyPr wrap="square" anchor="ctr">
            <a:normAutofit/>
          </a:bodyPr>
          <a:lstStyle/>
          <a:p>
            <a:r>
              <a:rPr lang="en-US" b="1" dirty="0">
                <a:latin typeface="+mj-lt"/>
              </a:rPr>
              <a:t>Quantum linear solvers have the potential to exponentially reduce cost of solving large problems</a:t>
            </a:r>
            <a:endParaRPr lang="en-US" b="1" baseline="30000" dirty="0">
              <a:latin typeface="+mj-lt"/>
            </a:endParaRPr>
          </a:p>
        </p:txBody>
      </p:sp>
      <p:sp>
        <p:nvSpPr>
          <p:cNvPr id="8" name="TextBox 7">
            <a:extLst>
              <a:ext uri="{FF2B5EF4-FFF2-40B4-BE49-F238E27FC236}">
                <a16:creationId xmlns:a16="http://schemas.microsoft.com/office/drawing/2014/main" id="{E5A37839-784B-4C9D-22B0-A868F518B24A}"/>
              </a:ext>
            </a:extLst>
          </p:cNvPr>
          <p:cNvSpPr txBox="1"/>
          <p:nvPr/>
        </p:nvSpPr>
        <p:spPr>
          <a:xfrm>
            <a:off x="7526887" y="6073170"/>
            <a:ext cx="4665113" cy="784830"/>
          </a:xfrm>
          <a:prstGeom prst="rect">
            <a:avLst/>
          </a:prstGeom>
          <a:noFill/>
        </p:spPr>
        <p:txBody>
          <a:bodyPr wrap="square" rtlCol="0">
            <a:spAutoFit/>
          </a:bodyPr>
          <a:lstStyle/>
          <a:p>
            <a:pPr>
              <a:lnSpc>
                <a:spcPct val="90000"/>
              </a:lnSpc>
            </a:pPr>
            <a:r>
              <a:rPr lang="en-US" sz="1200" dirty="0">
                <a:latin typeface="+mn-lt"/>
              </a:rPr>
              <a:t>[1] Yepez, </a:t>
            </a:r>
            <a:r>
              <a:rPr lang="en-US" sz="1200" i="1" dirty="0">
                <a:latin typeface="+mn-lt"/>
              </a:rPr>
              <a:t>PRE,</a:t>
            </a:r>
            <a:r>
              <a:rPr lang="en-US" sz="1200" dirty="0">
                <a:latin typeface="+mn-lt"/>
              </a:rPr>
              <a:t> 2001</a:t>
            </a:r>
          </a:p>
          <a:p>
            <a:pPr>
              <a:lnSpc>
                <a:spcPct val="90000"/>
              </a:lnSpc>
            </a:pPr>
            <a:r>
              <a:rPr lang="en-US" sz="1200" dirty="0">
                <a:latin typeface="+mn-lt"/>
              </a:rPr>
              <a:t>[2] Xu, Daley, Givi, Somma, </a:t>
            </a:r>
            <a:r>
              <a:rPr lang="en-US" sz="1200" i="1" dirty="0">
                <a:latin typeface="+mn-lt"/>
              </a:rPr>
              <a:t>AIAAJ,</a:t>
            </a:r>
            <a:r>
              <a:rPr lang="en-US" sz="1200" dirty="0">
                <a:latin typeface="+mn-lt"/>
              </a:rPr>
              <a:t> 2018</a:t>
            </a:r>
          </a:p>
          <a:p>
            <a:pPr>
              <a:lnSpc>
                <a:spcPct val="90000"/>
              </a:lnSpc>
            </a:pPr>
            <a:r>
              <a:rPr lang="en-US" sz="1200" dirty="0">
                <a:latin typeface="+mn-lt"/>
              </a:rPr>
              <a:t>[3] Bharadwaj &amp; Sreenivasan, </a:t>
            </a:r>
            <a:r>
              <a:rPr lang="en-US" sz="1200" i="1" dirty="0">
                <a:latin typeface="+mn-lt"/>
              </a:rPr>
              <a:t>PNAS</a:t>
            </a:r>
            <a:r>
              <a:rPr lang="en-US" sz="1200" dirty="0">
                <a:latin typeface="+mn-lt"/>
              </a:rPr>
              <a:t>, 2023</a:t>
            </a:r>
          </a:p>
          <a:p>
            <a:pPr>
              <a:lnSpc>
                <a:spcPct val="90000"/>
              </a:lnSpc>
            </a:pPr>
            <a:r>
              <a:rPr lang="en-US" sz="1200" dirty="0"/>
              <a:t>[4] Gopalakrishnan Meena at al., </a:t>
            </a:r>
            <a:r>
              <a:rPr lang="en-US" sz="1200" i="1" dirty="0" err="1"/>
              <a:t>PoF</a:t>
            </a:r>
            <a:r>
              <a:rPr lang="en-US" sz="1200" dirty="0"/>
              <a:t>, 2024</a:t>
            </a:r>
            <a:endParaRPr lang="en-US" sz="1200" dirty="0">
              <a:latin typeface="+mn-lt"/>
            </a:endParaRPr>
          </a:p>
        </p:txBody>
      </p:sp>
    </p:spTree>
    <p:extLst>
      <p:ext uri="{BB962C8B-B14F-4D97-AF65-F5344CB8AC3E}">
        <p14:creationId xmlns:p14="http://schemas.microsoft.com/office/powerpoint/2010/main" val="367277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BBF95-8EE3-9649-BF2D-6809BBD882AE}"/>
              </a:ext>
            </a:extLst>
          </p:cNvPr>
          <p:cNvSpPr>
            <a:spLocks noGrp="1"/>
          </p:cNvSpPr>
          <p:nvPr>
            <p:ph type="title"/>
          </p:nvPr>
        </p:nvSpPr>
        <p:spPr/>
        <p:txBody>
          <a:bodyPr wrap="square" anchor="ctr">
            <a:normAutofit/>
          </a:bodyPr>
          <a:lstStyle/>
          <a:p>
            <a:r>
              <a:rPr lang="en-US" dirty="0">
                <a:latin typeface="+mj-lt"/>
              </a:rPr>
              <a:t>Objectives of this presentation</a:t>
            </a:r>
            <a:endParaRPr lang="en-US" b="1" dirty="0">
              <a:latin typeface="+mj-lt"/>
            </a:endParaRPr>
          </a:p>
        </p:txBody>
      </p:sp>
      <p:sp>
        <p:nvSpPr>
          <p:cNvPr id="5" name="TextBox 4">
            <a:extLst>
              <a:ext uri="{FF2B5EF4-FFF2-40B4-BE49-F238E27FC236}">
                <a16:creationId xmlns:a16="http://schemas.microsoft.com/office/drawing/2014/main" id="{21441747-ECA3-5045-B587-0B806E8D25F2}"/>
              </a:ext>
            </a:extLst>
          </p:cNvPr>
          <p:cNvSpPr txBox="1"/>
          <p:nvPr/>
        </p:nvSpPr>
        <p:spPr>
          <a:xfrm>
            <a:off x="429767" y="1826079"/>
            <a:ext cx="11666660" cy="3333220"/>
          </a:xfrm>
          <a:prstGeom prst="rect">
            <a:avLst/>
          </a:prstGeom>
          <a:noFill/>
        </p:spPr>
        <p:txBody>
          <a:bodyPr wrap="square" rtlCol="0">
            <a:spAutoFit/>
          </a:bodyPr>
          <a:lstStyle/>
          <a:p>
            <a:pPr marL="283464" indent="-283464">
              <a:lnSpc>
                <a:spcPct val="90000"/>
              </a:lnSpc>
              <a:spcBef>
                <a:spcPts val="0"/>
              </a:spcBef>
              <a:spcAft>
                <a:spcPts val="0"/>
              </a:spcAft>
              <a:buFont typeface="Arial" panose="020B0604020202020204" pitchFamily="34" charset="0"/>
              <a:buChar char="•"/>
            </a:pPr>
            <a:r>
              <a:rPr lang="en-US" dirty="0">
                <a:cs typeface="Arial" panose="020B0604020202020204" pitchFamily="34" charset="0"/>
              </a:rPr>
              <a:t>Disclaimer: We are </a:t>
            </a:r>
            <a:r>
              <a:rPr lang="en-US" b="1" dirty="0">
                <a:cs typeface="Arial" panose="020B0604020202020204" pitchFamily="34" charset="0"/>
              </a:rPr>
              <a:t>not</a:t>
            </a:r>
            <a:r>
              <a:rPr lang="en-US" dirty="0">
                <a:cs typeface="Arial" panose="020B0604020202020204" pitchFamily="34" charset="0"/>
              </a:rPr>
              <a:t> trying to show/demonstrate quantum advantage for fluid flow problems</a:t>
            </a:r>
          </a:p>
          <a:p>
            <a:pPr marL="283464" indent="-283464">
              <a:lnSpc>
                <a:spcPct val="90000"/>
              </a:lnSpc>
              <a:spcBef>
                <a:spcPts val="0"/>
              </a:spcBef>
              <a:spcAft>
                <a:spcPts val="0"/>
              </a:spcAft>
              <a:buFont typeface="Arial" panose="020B0604020202020204" pitchFamily="34" charset="0"/>
              <a:buChar char="•"/>
            </a:pPr>
            <a:endParaRPr lang="en-US" dirty="0">
              <a:cs typeface="Arial" panose="020B0604020202020204" pitchFamily="34" charset="0"/>
            </a:endParaRPr>
          </a:p>
          <a:p>
            <a:pPr marL="283464" indent="-283464">
              <a:lnSpc>
                <a:spcPct val="90000"/>
              </a:lnSpc>
              <a:spcBef>
                <a:spcPts val="0"/>
              </a:spcBef>
              <a:spcAft>
                <a:spcPts val="0"/>
              </a:spcAft>
              <a:buFont typeface="Arial" panose="020B0604020202020204" pitchFamily="34" charset="0"/>
              <a:buChar char="•"/>
            </a:pPr>
            <a:endParaRPr lang="en-US" dirty="0">
              <a:cs typeface="Arial" panose="020B0604020202020204" pitchFamily="34" charset="0"/>
            </a:endParaRPr>
          </a:p>
          <a:p>
            <a:pPr marL="283464" indent="-283464">
              <a:lnSpc>
                <a:spcPct val="90000"/>
              </a:lnSpc>
              <a:spcBef>
                <a:spcPts val="0"/>
              </a:spcBef>
              <a:spcAft>
                <a:spcPts val="0"/>
              </a:spcAft>
              <a:buFont typeface="Arial" panose="020B0604020202020204" pitchFamily="34" charset="0"/>
              <a:buChar char="•"/>
            </a:pPr>
            <a:r>
              <a:rPr lang="en-US" dirty="0">
                <a:cs typeface="Arial" panose="020B0604020202020204" pitchFamily="34" charset="0"/>
              </a:rPr>
              <a:t>Current talk objectives: </a:t>
            </a:r>
          </a:p>
          <a:p>
            <a:pPr marL="740664" lvl="1" indent="-283464">
              <a:lnSpc>
                <a:spcPct val="90000"/>
              </a:lnSpc>
              <a:spcBef>
                <a:spcPts val="0"/>
              </a:spcBef>
              <a:spcAft>
                <a:spcPts val="0"/>
              </a:spcAft>
              <a:buFont typeface="Arial" panose="020B0604020202020204" pitchFamily="34" charset="0"/>
              <a:buChar char="•"/>
            </a:pPr>
            <a:endParaRPr lang="en-US" dirty="0">
              <a:cs typeface="Arial" panose="020B0604020202020204" pitchFamily="34" charset="0"/>
            </a:endParaRPr>
          </a:p>
          <a:p>
            <a:pPr marL="740664" lvl="1" indent="-283464">
              <a:lnSpc>
                <a:spcPct val="90000"/>
              </a:lnSpc>
              <a:spcBef>
                <a:spcPts val="0"/>
              </a:spcBef>
              <a:spcAft>
                <a:spcPts val="0"/>
              </a:spcAft>
              <a:buFont typeface="Arial" panose="020B0604020202020204" pitchFamily="34" charset="0"/>
              <a:buChar char="•"/>
            </a:pPr>
            <a:r>
              <a:rPr lang="en-US" dirty="0">
                <a:cs typeface="Arial" panose="020B0604020202020204" pitchFamily="34" charset="0"/>
              </a:rPr>
              <a:t>Preliminary efforts at OLCF to investigate the </a:t>
            </a:r>
            <a:r>
              <a:rPr lang="en-US" b="1" dirty="0">
                <a:cs typeface="Arial" panose="020B0604020202020204" pitchFamily="34" charset="0"/>
              </a:rPr>
              <a:t>application of QLSA on canonical fluid flow problems</a:t>
            </a:r>
            <a:r>
              <a:rPr lang="en-US" baseline="30000" dirty="0">
                <a:cs typeface="Arial" panose="020B0604020202020204" pitchFamily="34" charset="0"/>
              </a:rPr>
              <a:t>[1]</a:t>
            </a:r>
          </a:p>
          <a:p>
            <a:pPr marL="740664" lvl="1" indent="-283464">
              <a:lnSpc>
                <a:spcPct val="90000"/>
              </a:lnSpc>
              <a:spcBef>
                <a:spcPts val="0"/>
              </a:spcBef>
              <a:spcAft>
                <a:spcPts val="0"/>
              </a:spcAft>
              <a:buFont typeface="Arial" panose="020B0604020202020204" pitchFamily="34" charset="0"/>
              <a:buChar char="•"/>
            </a:pPr>
            <a:endParaRPr lang="en-US" b="1" dirty="0">
              <a:cs typeface="Arial" panose="020B0604020202020204" pitchFamily="34" charset="0"/>
            </a:endParaRPr>
          </a:p>
          <a:p>
            <a:pPr marL="740664" lvl="1" indent="-283464">
              <a:lnSpc>
                <a:spcPct val="90000"/>
              </a:lnSpc>
              <a:spcBef>
                <a:spcPts val="0"/>
              </a:spcBef>
              <a:spcAft>
                <a:spcPts val="0"/>
              </a:spcAft>
              <a:buFont typeface="Arial" panose="020B0604020202020204" pitchFamily="34" charset="0"/>
              <a:buChar char="•"/>
            </a:pPr>
            <a:r>
              <a:rPr lang="en-US" b="1" dirty="0">
                <a:cs typeface="Arial" panose="020B0604020202020204" pitchFamily="34" charset="0"/>
              </a:rPr>
              <a:t>Practical issues </a:t>
            </a:r>
            <a:r>
              <a:rPr lang="en-US" dirty="0">
                <a:cs typeface="Arial" panose="020B0604020202020204" pitchFamily="34" charset="0"/>
              </a:rPr>
              <a:t>on using the algorithms for canonical fluid flow problems</a:t>
            </a:r>
          </a:p>
          <a:p>
            <a:pPr marL="1197864" lvl="2" indent="-283464">
              <a:lnSpc>
                <a:spcPct val="90000"/>
              </a:lnSpc>
              <a:spcBef>
                <a:spcPts val="0"/>
              </a:spcBef>
              <a:spcAft>
                <a:spcPts val="0"/>
              </a:spcAft>
              <a:buFont typeface="Arial" panose="020B0604020202020204" pitchFamily="34" charset="0"/>
              <a:buChar char="•"/>
            </a:pPr>
            <a:r>
              <a:rPr lang="en-US" dirty="0">
                <a:cs typeface="Arial" panose="020B0604020202020204" pitchFamily="34" charset="0"/>
              </a:rPr>
              <a:t>Accuracy</a:t>
            </a:r>
          </a:p>
          <a:p>
            <a:pPr marL="1197864" lvl="2" indent="-283464">
              <a:lnSpc>
                <a:spcPct val="90000"/>
              </a:lnSpc>
              <a:spcBef>
                <a:spcPts val="0"/>
              </a:spcBef>
              <a:spcAft>
                <a:spcPts val="0"/>
              </a:spcAft>
              <a:buFont typeface="Arial" panose="020B0604020202020204" pitchFamily="34" charset="0"/>
              <a:buChar char="•"/>
            </a:pPr>
            <a:r>
              <a:rPr lang="en-US" dirty="0">
                <a:cs typeface="Arial" panose="020B0604020202020204" pitchFamily="34" charset="0"/>
              </a:rPr>
              <a:t>Computational cost</a:t>
            </a:r>
          </a:p>
          <a:p>
            <a:pPr marL="1197864" lvl="2" indent="-283464">
              <a:lnSpc>
                <a:spcPct val="90000"/>
              </a:lnSpc>
              <a:spcBef>
                <a:spcPts val="0"/>
              </a:spcBef>
              <a:spcAft>
                <a:spcPts val="0"/>
              </a:spcAft>
              <a:buFont typeface="Arial" panose="020B0604020202020204" pitchFamily="34" charset="0"/>
              <a:buChar char="•"/>
            </a:pPr>
            <a:r>
              <a:rPr lang="en-US" dirty="0">
                <a:cs typeface="Arial" panose="020B0604020202020204" pitchFamily="34" charset="0"/>
              </a:rPr>
              <a:t>Noise modeling &amp; mitigation</a:t>
            </a:r>
          </a:p>
          <a:p>
            <a:pPr marL="1197864" lvl="2" indent="-283464">
              <a:lnSpc>
                <a:spcPct val="90000"/>
              </a:lnSpc>
              <a:spcBef>
                <a:spcPts val="0"/>
              </a:spcBef>
              <a:spcAft>
                <a:spcPts val="0"/>
              </a:spcAft>
              <a:buFont typeface="Arial" panose="020B0604020202020204" pitchFamily="34" charset="0"/>
              <a:buChar char="•"/>
            </a:pPr>
            <a:r>
              <a:rPr lang="en-US" dirty="0">
                <a:cs typeface="Arial" panose="020B0604020202020204" pitchFamily="34" charset="0"/>
              </a:rPr>
              <a:t>Running on real hardware</a:t>
            </a:r>
          </a:p>
          <a:p>
            <a:pPr marL="740664" lvl="1" indent="-283464">
              <a:lnSpc>
                <a:spcPct val="90000"/>
              </a:lnSpc>
              <a:spcBef>
                <a:spcPts val="0"/>
              </a:spcBef>
              <a:spcAft>
                <a:spcPts val="0"/>
              </a:spcAft>
              <a:buFont typeface="Arial" panose="020B0604020202020204" pitchFamily="34" charset="0"/>
              <a:buChar char="•"/>
            </a:pPr>
            <a:endParaRPr lang="en-US" dirty="0">
              <a:cs typeface="Arial" panose="020B0604020202020204" pitchFamily="34" charset="0"/>
            </a:endParaRPr>
          </a:p>
        </p:txBody>
      </p:sp>
      <p:sp>
        <p:nvSpPr>
          <p:cNvPr id="3" name="TextBox 2">
            <a:extLst>
              <a:ext uri="{FF2B5EF4-FFF2-40B4-BE49-F238E27FC236}">
                <a16:creationId xmlns:a16="http://schemas.microsoft.com/office/drawing/2014/main" id="{A32CCEE6-CA01-3B56-EAD1-078BDC35902D}"/>
              </a:ext>
            </a:extLst>
          </p:cNvPr>
          <p:cNvSpPr txBox="1"/>
          <p:nvPr/>
        </p:nvSpPr>
        <p:spPr>
          <a:xfrm>
            <a:off x="8526078" y="6112904"/>
            <a:ext cx="3570349" cy="286232"/>
          </a:xfrm>
          <a:prstGeom prst="rect">
            <a:avLst/>
          </a:prstGeom>
          <a:noFill/>
        </p:spPr>
        <p:txBody>
          <a:bodyPr wrap="square" rtlCol="0">
            <a:spAutoFit/>
          </a:bodyPr>
          <a:lstStyle/>
          <a:p>
            <a:pPr>
              <a:lnSpc>
                <a:spcPct val="90000"/>
              </a:lnSpc>
            </a:pPr>
            <a:r>
              <a:rPr lang="en-US" sz="1400" dirty="0">
                <a:latin typeface="+mn-lt"/>
              </a:rPr>
              <a:t>[1] </a:t>
            </a:r>
            <a:r>
              <a:rPr lang="en-US" sz="1400" dirty="0"/>
              <a:t>Gopalakrishnan Meena at al., </a:t>
            </a:r>
            <a:r>
              <a:rPr lang="en-US" sz="1400" i="1" dirty="0" err="1"/>
              <a:t>PoF</a:t>
            </a:r>
            <a:r>
              <a:rPr lang="en-US" sz="1400" dirty="0"/>
              <a:t>, 2024</a:t>
            </a:r>
            <a:endParaRPr lang="en-US" sz="1400" dirty="0">
              <a:latin typeface="+mn-lt"/>
            </a:endParaRPr>
          </a:p>
        </p:txBody>
      </p:sp>
    </p:spTree>
    <p:extLst>
      <p:ext uri="{BB962C8B-B14F-4D97-AF65-F5344CB8AC3E}">
        <p14:creationId xmlns:p14="http://schemas.microsoft.com/office/powerpoint/2010/main" val="283152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F7D57-BDEF-B399-D082-1ABAD3456E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5EEC8-B0E5-76FA-AE36-5AF76EF14B1F}"/>
              </a:ext>
            </a:extLst>
          </p:cNvPr>
          <p:cNvSpPr>
            <a:spLocks noGrp="1"/>
          </p:cNvSpPr>
          <p:nvPr>
            <p:ph type="title"/>
          </p:nvPr>
        </p:nvSpPr>
        <p:spPr/>
        <p:txBody>
          <a:bodyPr/>
          <a:lstStyle/>
          <a:p>
            <a:r>
              <a:rPr lang="en-US" dirty="0"/>
              <a:t>Quantum Computing</a:t>
            </a:r>
          </a:p>
        </p:txBody>
      </p:sp>
      <p:sp>
        <p:nvSpPr>
          <p:cNvPr id="3" name="Text Placeholder 2">
            <a:extLst>
              <a:ext uri="{FF2B5EF4-FFF2-40B4-BE49-F238E27FC236}">
                <a16:creationId xmlns:a16="http://schemas.microsoft.com/office/drawing/2014/main" id="{A05B4839-8E65-3312-13DE-8AF8DE681A31}"/>
              </a:ext>
            </a:extLst>
          </p:cNvPr>
          <p:cNvSpPr>
            <a:spLocks noGrp="1"/>
          </p:cNvSpPr>
          <p:nvPr>
            <p:ph type="body" sz="quarter" idx="18"/>
          </p:nvPr>
        </p:nvSpPr>
        <p:spPr/>
        <p:txBody>
          <a:bodyPr/>
          <a:lstStyle/>
          <a:p>
            <a:r>
              <a:rPr lang="en-US" dirty="0"/>
              <a:t>A very brief Intro to QC</a:t>
            </a:r>
          </a:p>
        </p:txBody>
      </p:sp>
    </p:spTree>
    <p:extLst>
      <p:ext uri="{BB962C8B-B14F-4D97-AF65-F5344CB8AC3E}">
        <p14:creationId xmlns:p14="http://schemas.microsoft.com/office/powerpoint/2010/main" val="1655630430"/>
      </p:ext>
    </p:extLst>
  </p:cSld>
  <p:clrMapOvr>
    <a:masterClrMapping/>
  </p:clrMapOvr>
</p:sld>
</file>

<file path=ppt/theme/theme1.xml><?xml version="1.0" encoding="utf-8"?>
<a:theme xmlns:a="http://schemas.openxmlformats.org/drawingml/2006/main" name="ORNL-Presentation-16x9-OLCF">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OLCF" id="{6CF8F3EA-CFBA-4B44-B7CE-B005A94EBE62}" vid="{5807EE1C-4808-7444-A291-CE0563286B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ORNL-Presentation-16x9-OLCF</Template>
  <TotalTime>822</TotalTime>
  <Words>1422</Words>
  <Application>Microsoft Macintosh PowerPoint</Application>
  <PresentationFormat>Widescreen</PresentationFormat>
  <Paragraphs>242</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Roboto</vt:lpstr>
      <vt:lpstr>Roboto Light</vt:lpstr>
      <vt:lpstr>Times New Roman</vt:lpstr>
      <vt:lpstr>ORNL-Presentation-16x9-OLCF</vt:lpstr>
      <vt:lpstr>Quantum linear solvers for fluid dynamics</vt:lpstr>
      <vt:lpstr>Introduction &amp; Motivation</vt:lpstr>
      <vt:lpstr>Fluid dynamics is everywhere &amp; its “pretty” turbulent</vt:lpstr>
      <vt:lpstr>Governing equations of fluid flow comprise of linear &amp; nonlinear terms that can be solved numerically</vt:lpstr>
      <vt:lpstr>Governing equations are discretized to create a set of algebraic equations &amp; assembled into Ax=b</vt:lpstr>
      <vt:lpstr>Grid resolution can get prohibitively expensive to simulate for practical fluid flow problems</vt:lpstr>
      <vt:lpstr>Quantum linear solvers have the potential to exponentially reduce cost of solving large problems</vt:lpstr>
      <vt:lpstr>Objectives of this presentation</vt:lpstr>
      <vt:lpstr>Quantum Computing</vt:lpstr>
      <vt:lpstr>Classical vs Quantum Computing</vt:lpstr>
      <vt:lpstr>Key principles of quantum computing</vt:lpstr>
      <vt:lpstr>Working of a quantum computer</vt:lpstr>
      <vt:lpstr>Running a quantum algorithm</vt:lpstr>
      <vt:lpstr>QLSA + Fluid Dynamics</vt:lpstr>
      <vt:lpstr>Model problem: Hele—Shaw flow</vt:lpstr>
      <vt:lpstr>Overview of solving the Hele—Shaw flow using a QLSA</vt:lpstr>
      <vt:lpstr>The Harrow–Hassidim–Lloyd (HHL) algorithm</vt:lpstr>
      <vt:lpstr>Results: Accurate reconstruction of the pressure &amp; velocity profiles achieved using simulators</vt:lpstr>
      <vt:lpstr>Results: Computational costs are quite high attributing to condition number of system</vt:lpstr>
      <vt:lpstr>Results: Noise modeling, error mitigation &amp; suppression better enable running on real hardware</vt:lpstr>
      <vt:lpstr>Future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Gopalakrishnan Meena, Murali</dc:creator>
  <cp:lastModifiedBy>Gopalakrishnan Meena, Murali</cp:lastModifiedBy>
  <cp:revision>224</cp:revision>
  <dcterms:created xsi:type="dcterms:W3CDTF">2025-02-04T14:38:59Z</dcterms:created>
  <dcterms:modified xsi:type="dcterms:W3CDTF">2025-02-07T15:58:58Z</dcterms:modified>
</cp:coreProperties>
</file>